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  <p:sldMasterId id="2147483781" r:id="rId2"/>
    <p:sldMasterId id="2147483798" r:id="rId3"/>
    <p:sldMasterId id="2147483803" r:id="rId4"/>
    <p:sldMasterId id="2147483812" r:id="rId5"/>
  </p:sldMasterIdLst>
  <p:notesMasterIdLst>
    <p:notesMasterId r:id="rId27"/>
  </p:notesMasterIdLst>
  <p:handoutMasterIdLst>
    <p:handoutMasterId r:id="rId28"/>
  </p:handoutMasterIdLst>
  <p:sldIdLst>
    <p:sldId id="266" r:id="rId6"/>
    <p:sldId id="350" r:id="rId7"/>
    <p:sldId id="341" r:id="rId8"/>
    <p:sldId id="363" r:id="rId9"/>
    <p:sldId id="370" r:id="rId10"/>
    <p:sldId id="367" r:id="rId11"/>
    <p:sldId id="368" r:id="rId12"/>
    <p:sldId id="369" r:id="rId13"/>
    <p:sldId id="352" r:id="rId14"/>
    <p:sldId id="342" r:id="rId15"/>
    <p:sldId id="348" r:id="rId16"/>
    <p:sldId id="349" r:id="rId17"/>
    <p:sldId id="353" r:id="rId18"/>
    <p:sldId id="355" r:id="rId19"/>
    <p:sldId id="354" r:id="rId20"/>
    <p:sldId id="361" r:id="rId21"/>
    <p:sldId id="356" r:id="rId22"/>
    <p:sldId id="358" r:id="rId23"/>
    <p:sldId id="357" r:id="rId24"/>
    <p:sldId id="362" r:id="rId25"/>
    <p:sldId id="347" r:id="rId26"/>
  </p:sldIdLst>
  <p:sldSz cx="9144000" cy="5143500" type="screen16x9"/>
  <p:notesSz cx="6670675" cy="98758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F4F4F"/>
    <a:srgbClr val="383838"/>
    <a:srgbClr val="000000"/>
    <a:srgbClr val="212121"/>
    <a:srgbClr val="CCA37E"/>
    <a:srgbClr val="8BD37F"/>
    <a:srgbClr val="4C8E3A"/>
    <a:srgbClr val="E4E4E4"/>
    <a:srgbClr val="8DB723"/>
    <a:srgbClr val="A1D22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2" autoAdjust="0"/>
    <p:restoredTop sz="93869" autoAdjust="0"/>
  </p:normalViewPr>
  <p:slideViewPr>
    <p:cSldViewPr>
      <p:cViewPr>
        <p:scale>
          <a:sx n="125" d="100"/>
          <a:sy n="125" d="100"/>
        </p:scale>
        <p:origin x="-474" y="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566" y="-90"/>
      </p:cViewPr>
      <p:guideLst>
        <p:guide orient="horz" pos="3110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8908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250" y="3"/>
            <a:ext cx="2890838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E2EF1-4215-47AD-A72C-5258CD520AFD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80538"/>
            <a:ext cx="289083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250" y="9380538"/>
            <a:ext cx="2890838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437EA-F2E8-4B4C-B53C-3D39B0A808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1041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7"/>
            <a:ext cx="2890678" cy="49418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439" y="7"/>
            <a:ext cx="2890678" cy="494186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66899F66-B318-4BA1-B1A3-3D43DBAFD443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688" y="738188"/>
            <a:ext cx="6591300" cy="3706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603" y="4690832"/>
            <a:ext cx="5337475" cy="4444521"/>
          </a:xfrm>
          <a:prstGeom prst="rect">
            <a:avLst/>
          </a:prstGeom>
        </p:spPr>
        <p:txBody>
          <a:bodyPr vert="horz" lIns="92428" tIns="46214" rIns="92428" bIns="462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0080"/>
            <a:ext cx="2890678" cy="49418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439" y="9380080"/>
            <a:ext cx="2890678" cy="494185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E0934CD9-B878-42BB-AC31-D37671B7C7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929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83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881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1069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cap="none" dirty="0" smtClean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80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8151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cap="none" dirty="0" smtClean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80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cap="none" dirty="0" smtClean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806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dirty="0" smtClean="0">
              <a:solidFill>
                <a:schemeClr val="bg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34CD9-B878-42BB-AC31-D37671B7C729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742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7848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4861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619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483123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784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4" hasCustomPrompt="1"/>
          </p:nvPr>
        </p:nvSpPr>
        <p:spPr>
          <a:xfrm>
            <a:off x="648001" y="1352480"/>
            <a:ext cx="784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22407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екст + пикт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5220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283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Подзаголовок, текст +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2"/>
          <p:cNvSpPr>
            <a:spLocks noGrp="1"/>
          </p:cNvSpPr>
          <p:nvPr>
            <p:ph idx="18"/>
          </p:nvPr>
        </p:nvSpPr>
        <p:spPr>
          <a:xfrm>
            <a:off x="648000" y="1689553"/>
            <a:ext cx="5220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352481"/>
            <a:ext cx="5220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8028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37239" y="4561752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204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287965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287965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19440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287965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2"/>
          <p:cNvSpPr>
            <a:spLocks noGrp="1"/>
          </p:cNvSpPr>
          <p:nvPr>
            <p:ph idx="13"/>
          </p:nvPr>
        </p:nvSpPr>
        <p:spPr>
          <a:xfrm>
            <a:off x="4644000" y="1458001"/>
            <a:ext cx="3852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0"/>
            <a:ext cx="3852000" cy="27577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7827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551639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Шмуц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1"/>
            <a:ext cx="5220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40200"/>
            <a:ext cx="5220000" cy="1130805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249052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8057" y="315339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62B0B4F-0543-9044-A378-8E1E12A1EB54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4403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Титульный, заключительный лис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58E7D91-F1F9-C348-8E95-A2FC5C59F895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одзаголовок,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48002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idx="16"/>
          </p:nvPr>
        </p:nvSpPr>
        <p:spPr>
          <a:xfrm>
            <a:off x="4644001" y="1689553"/>
            <a:ext cx="38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4644003" y="1352480"/>
            <a:ext cx="3851999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5412892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2D0BC1-685A-A342-8F69-E643AADECCAC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82691B4-78D0-D84E-8429-CF302A656B39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2BE47DA-358B-EA42-94D1-C44680E5E7B0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78810" y="3152277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8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9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1960FF8-050B-4E49-9015-CCAA23C7A962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790391D-ADE8-C645-9985-98A89D4B21D1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549192" y="3999550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CCF82D3-05A1-3C40-8468-50D8897E89F9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,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648000" y="1352480"/>
            <a:ext cx="4572000" cy="286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 smtClean="0"/>
              <a:t>Изображение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6"/>
          </p:nvPr>
        </p:nvSpPr>
        <p:spPr>
          <a:xfrm>
            <a:off x="5868000" y="1689553"/>
            <a:ext cx="2628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5868000" y="1352481"/>
            <a:ext cx="2628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31651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648000" y="1458001"/>
            <a:ext cx="6552000" cy="27577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6812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заголовок, текст, графика, малые пик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6552000" cy="866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8000" y="4382991"/>
            <a:ext cx="2133600" cy="273844"/>
          </a:xfrm>
          <a:prstGeom prst="rect">
            <a:avLst/>
          </a:prstGeom>
        </p:spPr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7" name="Содержимое 2"/>
          <p:cNvSpPr>
            <a:spLocks noGrp="1"/>
          </p:cNvSpPr>
          <p:nvPr>
            <p:ph idx="16"/>
          </p:nvPr>
        </p:nvSpPr>
        <p:spPr>
          <a:xfrm>
            <a:off x="648000" y="1689553"/>
            <a:ext cx="6552000" cy="2526218"/>
          </a:xfrm>
        </p:spPr>
        <p:txBody>
          <a:bodyPr tIns="36000"/>
          <a:lstStyle>
            <a:lvl1pPr marL="0" indent="0">
              <a:buNone/>
              <a:defRPr b="0" i="0" cap="none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48000" y="1352481"/>
            <a:ext cx="6552000" cy="337073"/>
          </a:xfrm>
        </p:spPr>
        <p:txBody>
          <a:bodyPr tIns="0" anchor="b"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79409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9549192" y="3999550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CCF82D3-05A1-3C40-8468-50D8897E89F9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7854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Титульный, 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www.сайт.ru</a:t>
            </a:r>
            <a:endParaRPr lang="ru-RU" dirty="0"/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648000" y="3039132"/>
            <a:ext cx="5220000" cy="1041911"/>
          </a:xfrm>
        </p:spPr>
        <p:txBody>
          <a:bodyPr tIns="0" anchor="t" anchorCtr="0">
            <a:normAutofit/>
          </a:bodyPr>
          <a:lstStyle>
            <a:lvl1pPr marL="0" indent="0">
              <a:buNone/>
              <a:defRPr sz="1600" b="0" i="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418057" y="315339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62B0B4F-0543-9044-A378-8E1E12A1EB54}" type="datetime1">
              <a:rPr lang="ru-RU" smtClean="0"/>
              <a:pPr/>
              <a:t>02.03.2017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4403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662864" y="242078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12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821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r>
              <a:rPr lang="pl-PL" dirty="0" err="1" smtClean="0"/>
              <a:t>www.сайт.ru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2383044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6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r>
              <a:rPr lang="pl-PL" dirty="0" err="1" smtClean="0"/>
              <a:t>www.сайт.ru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6480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755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r>
              <a:rPr lang="pl-PL" dirty="0" err="1" smtClean="0"/>
              <a:t>www.сайт.ru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8000" y="4382991"/>
            <a:ext cx="6480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 cap="none">
                <a:solidFill>
                  <a:srgbClr val="000000"/>
                </a:solidFill>
              </a:defRPr>
            </a:lvl1pPr>
          </a:lstStyle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2855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i="0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85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</p:spPr>
        <p:txBody>
          <a:bodyPr vert="horz" lIns="0" tIns="93600" rIns="0" bIns="0" rtlCol="0">
            <a:normAutofit/>
          </a:bodyPr>
          <a:lstStyle/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en-US" dirty="0" smtClean="0"/>
          </a:p>
          <a:p>
            <a:pPr lvl="1"/>
            <a:r>
              <a:rPr lang="en-US" dirty="0" err="1" smtClean="0"/>
              <a:t>Второй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2"/>
            <a:r>
              <a:rPr lang="en-US" dirty="0" err="1" smtClean="0"/>
              <a:t>Третий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3"/>
            <a:r>
              <a:rPr lang="en-US" dirty="0" err="1" smtClean="0"/>
              <a:t>Четвертый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en-US" dirty="0" smtClean="0"/>
          </a:p>
          <a:p>
            <a:pPr lvl="4"/>
            <a:r>
              <a:rPr lang="en-US" dirty="0" err="1" smtClean="0"/>
              <a:t>Пятый</a:t>
            </a:r>
            <a:r>
              <a:rPr lang="en-US" dirty="0" smtClean="0"/>
              <a:t> </a:t>
            </a:r>
            <a:r>
              <a:rPr lang="en-US" dirty="0" err="1" smtClean="0"/>
              <a:t>уровень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endParaRPr lang="ru-RU" sz="1400" b="1" i="0" cap="all" dirty="0" smtClean="0">
              <a:solidFill>
                <a:schemeClr val="accent1"/>
              </a:solidFill>
            </a:endParaRPr>
          </a:p>
        </p:txBody>
      </p:sp>
      <p:sp>
        <p:nvSpPr>
          <p:cNvPr id="11" name="Дата 3"/>
          <p:cNvSpPr>
            <a:spLocks noGrp="1"/>
          </p:cNvSpPr>
          <p:nvPr>
            <p:ph type="dt" sz="half" idx="2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CBFC7F5-5435-C542-A83D-071D9C846250}" type="datetime1">
              <a:rPr lang="ru-RU" smtClean="0"/>
              <a:pPr/>
              <a:t>02.03.2017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1">
                <a:solidFill>
                  <a:schemeClr val="accent1"/>
                </a:solidFill>
              </a:defRPr>
            </a:lvl1pPr>
          </a:lstStyle>
          <a:p>
            <a:r>
              <a:rPr lang="pl-PL" dirty="0" err="1" smtClean="0"/>
              <a:t>www.сайт.ru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31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b="1" i="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400" b="1" i="0" kern="1200" cap="all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000" b="1" i="0" kern="1200" cap="all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varlamov.me/2014/polet6/00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03" r="3940" b="14047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-1"/>
            <a:ext cx="3096344" cy="514350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58274"/>
            <a:ext cx="3024336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ru-RU" sz="3200" b="1" dirty="0" smtClean="0"/>
              <a:t>ЦЕНТРЫ ГОСУСЛУГ</a:t>
            </a:r>
            <a:br>
              <a:rPr lang="ru-RU" sz="3200" b="1" dirty="0" smtClean="0"/>
            </a:br>
            <a:r>
              <a:rPr lang="ru-RU" sz="3200" b="1" dirty="0" smtClean="0"/>
              <a:t>МОСКВЫ</a:t>
            </a:r>
            <a:endParaRPr lang="ru-RU" sz="16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99591" y="4275841"/>
            <a:ext cx="2304257" cy="6001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>
                <a:solidFill>
                  <a:schemeClr val="tx1"/>
                </a:solidFill>
              </a:rPr>
              <a:t>2016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29" name="Picture 5" descr="\\hamatovaor\Users\User\Google Диск\МФЦ\_БРЕНДИРОВАНИЕ И РЕКЛАМА\макеты\7_Электронные носители и web\СОЦСЕТИ\Открытие новых центров-офисов\pin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21" y="3523593"/>
            <a:ext cx="719850" cy="10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hamatovaor\Users\User\Google Диск\МФЦ\_БРЕНДИРОВАНИЕ И РЕКЛАМА\макеты\7_Электронные носители и web\СОЦСЕТИ\Открытие новых центров-офисов\pin-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24" y="1644177"/>
            <a:ext cx="599875" cy="9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hamatovaor\Users\User\Google Диск\МФЦ\_БРЕНДИРОВАНИЕ И РЕКЛАМА\макеты\7_Электронные носители и web\СОЦСЕТИ\Открытие новых центров-офисов\pin-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71" y="435635"/>
            <a:ext cx="479900" cy="7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\\hamatovaor\Users\User\Google Диск\МФЦ\_БРЕНДИРОВАНИЕ И РЕКЛАМА\макеты\7_Электронные носители и web\СОЦСЕТИ\Открытие новых центров-офисов\pin-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121" y="1194177"/>
            <a:ext cx="599875" cy="9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\\hamatovaor\Users\User\Google Диск\МФЦ\_БРЕНДИРОВАНИЕ И РЕКЛАМА\макеты\7_Электронные носители и web\СОЦСЕТИ\Открытие новых центров-офисов\pin-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206" y="627534"/>
            <a:ext cx="479900" cy="7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\\hamatovaor\Users\User\Google Диск\МФЦ\_БРЕНДИРОВАНИЕ И РЕКЛАМА\макеты\7_Электронные носители и web\СОЦСЕТИ\Открытие новых центров-офисов\pin-0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81" y="810026"/>
            <a:ext cx="479900" cy="7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\\hamatovaor\Users\User\Google Диск\МФЦ\_БРЕНДИРОВАНИЕ И РЕКЛАМА\макеты\7_Электронные носители и web\СОЦСЕТИ\Открытие новых центров-офисов\pin-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95635"/>
            <a:ext cx="599875" cy="9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hamatovaor\Users\User\Google Диск\МФЦ\_БРЕНДИРОВАНИЕ И РЕКЛАМА\фирстиль\Мои Документы\Исходники\Main\Logo\Rus\logo_Vert_S polzoi-zabotoy-ulibkoy-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151"/>
            <a:ext cx="2664296" cy="2326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26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813348" y="2571750"/>
            <a:ext cx="3904751" cy="769982"/>
          </a:xfrm>
          <a:prstGeom prst="roundRect">
            <a:avLst/>
          </a:prstGeom>
          <a:solidFill>
            <a:schemeClr val="bg2"/>
          </a:solidFill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6"/>
          <p:cNvSpPr txBox="1">
            <a:spLocks/>
          </p:cNvSpPr>
          <p:nvPr/>
        </p:nvSpPr>
        <p:spPr>
          <a:xfrm>
            <a:off x="919405" y="4168700"/>
            <a:ext cx="2123728" cy="6633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cap="none" dirty="0" smtClean="0">
                <a:solidFill>
                  <a:schemeClr val="tx2"/>
                </a:solidFill>
              </a:rPr>
              <a:t>Предварительная</a:t>
            </a:r>
            <a:br>
              <a:rPr lang="ru-RU" sz="1800" cap="none" dirty="0" smtClean="0">
                <a:solidFill>
                  <a:schemeClr val="tx2"/>
                </a:solidFill>
              </a:rPr>
            </a:br>
            <a:r>
              <a:rPr lang="ru-RU" sz="1800" cap="none" dirty="0" smtClean="0">
                <a:solidFill>
                  <a:schemeClr val="tx2"/>
                </a:solidFill>
              </a:rPr>
              <a:t>запись</a:t>
            </a:r>
            <a:endParaRPr lang="ru-RU" sz="1800" cap="none" dirty="0">
              <a:solidFill>
                <a:schemeClr val="tx2"/>
              </a:solidFill>
            </a:endParaRPr>
          </a:p>
        </p:txBody>
      </p:sp>
      <p:sp>
        <p:nvSpPr>
          <p:cNvPr id="21" name="Объект 6"/>
          <p:cNvSpPr txBox="1">
            <a:spLocks/>
          </p:cNvSpPr>
          <p:nvPr/>
        </p:nvSpPr>
        <p:spPr>
          <a:xfrm>
            <a:off x="4964872" y="2571750"/>
            <a:ext cx="3601703" cy="7699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cap="none" dirty="0" smtClean="0"/>
              <a:t>Самые короткие очереди </a:t>
            </a:r>
            <a:br>
              <a:rPr lang="ru-RU" sz="2000" cap="none" dirty="0" smtClean="0"/>
            </a:br>
            <a:r>
              <a:rPr lang="ru-RU" sz="2000" cap="none" dirty="0" smtClean="0"/>
              <a:t>в мире!</a:t>
            </a:r>
            <a:endParaRPr lang="ru-RU" sz="2000" cap="none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252563" y="4168701"/>
            <a:ext cx="2793072" cy="923330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Уведомление 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о готовности документов</a:t>
            </a:r>
            <a:endParaRPr lang="ru-RU" b="1" dirty="0"/>
          </a:p>
        </p:txBody>
      </p:sp>
      <p:sp>
        <p:nvSpPr>
          <p:cNvPr id="13" name="Объект 6"/>
          <p:cNvSpPr txBox="1">
            <a:spLocks/>
          </p:cNvSpPr>
          <p:nvPr/>
        </p:nvSpPr>
        <p:spPr>
          <a:xfrm>
            <a:off x="1562531" y="1267254"/>
            <a:ext cx="1939376" cy="6002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dirty="0" smtClean="0"/>
              <a:t>1 </a:t>
            </a:r>
            <a:r>
              <a:rPr lang="ru-RU" sz="1800" cap="none" dirty="0" smtClean="0"/>
              <a:t>из</a:t>
            </a:r>
            <a:r>
              <a:rPr lang="ru-RU" sz="3200" dirty="0" smtClean="0"/>
              <a:t> 20</a:t>
            </a:r>
            <a:r>
              <a:rPr lang="en-US" sz="3200" dirty="0" smtClean="0"/>
              <a:t>00</a:t>
            </a:r>
            <a:endParaRPr lang="ru-RU" sz="1800" cap="none" dirty="0">
              <a:solidFill>
                <a:schemeClr val="tx2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62531" y="1745332"/>
            <a:ext cx="15494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посетителей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29" name="Объект 6"/>
          <p:cNvSpPr txBox="1">
            <a:spLocks/>
          </p:cNvSpPr>
          <p:nvPr/>
        </p:nvSpPr>
        <p:spPr>
          <a:xfrm>
            <a:off x="6045635" y="4168700"/>
            <a:ext cx="2672463" cy="7570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cap="none" dirty="0" smtClean="0">
                <a:solidFill>
                  <a:schemeClr val="tx2"/>
                </a:solidFill>
              </a:rPr>
              <a:t>Онлайн мониторинг загруженности центров</a:t>
            </a:r>
            <a:endParaRPr lang="ru-RU" sz="1800" cap="none" dirty="0">
              <a:solidFill>
                <a:schemeClr val="tx2"/>
              </a:solidFill>
            </a:endParaRPr>
          </a:p>
        </p:txBody>
      </p:sp>
      <p:sp>
        <p:nvSpPr>
          <p:cNvPr id="36" name="Заголовок 6"/>
          <p:cNvSpPr txBox="1">
            <a:spLocks/>
          </p:cNvSpPr>
          <p:nvPr/>
        </p:nvSpPr>
        <p:spPr>
          <a:xfrm rot="16200000">
            <a:off x="-1855471" y="2766909"/>
            <a:ext cx="4212515" cy="501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УПРАВЛЕНИЕ ОЧЕРЕДЯМИ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Группа 93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100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2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3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4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5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6" name="Прямая соединительная линия 105"/>
            <p:cNvCxnSpPr>
              <a:endCxn id="49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Овал 106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1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0168" y="3553653"/>
            <a:ext cx="963397" cy="583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7" descr="C:\Users\Сотрудник\Desktop\images+icons-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75711"/>
            <a:ext cx="912008" cy="739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:\Users\Сотрудник\Desktop\Рабочие файлы\_Праздники\Пресс-Конференция_Госуслуги в мире\img\icons_conference-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71" y="3489009"/>
            <a:ext cx="712901" cy="712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6"/>
          <p:cNvSpPr txBox="1">
            <a:spLocks/>
          </p:cNvSpPr>
          <p:nvPr/>
        </p:nvSpPr>
        <p:spPr>
          <a:xfrm>
            <a:off x="6475893" y="1275606"/>
            <a:ext cx="2048860" cy="5366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ru-RU" sz="5400" dirty="0" smtClean="0"/>
              <a:t>3</a:t>
            </a:r>
            <a:r>
              <a:rPr lang="ru-RU" sz="3200" dirty="0" smtClean="0"/>
              <a:t> </a:t>
            </a:r>
            <a:r>
              <a:rPr lang="ru-RU" sz="2400" cap="none" dirty="0" smtClean="0"/>
              <a:t>минуты</a:t>
            </a:r>
            <a:endParaRPr lang="ru-RU" dirty="0"/>
          </a:p>
        </p:txBody>
      </p:sp>
      <p:sp>
        <p:nvSpPr>
          <p:cNvPr id="16" name="Объект 6"/>
          <p:cNvSpPr txBox="1">
            <a:spLocks/>
          </p:cNvSpPr>
          <p:nvPr/>
        </p:nvSpPr>
        <p:spPr>
          <a:xfrm>
            <a:off x="6481165" y="1764873"/>
            <a:ext cx="2411315" cy="5179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cap="none" dirty="0" smtClean="0">
                <a:solidFill>
                  <a:schemeClr val="tx2"/>
                </a:solidFill>
              </a:rPr>
              <a:t>среднее время</a:t>
            </a:r>
            <a:br>
              <a:rPr lang="ru-RU" sz="1800" cap="none" dirty="0" smtClean="0">
                <a:solidFill>
                  <a:schemeClr val="tx2"/>
                </a:solidFill>
              </a:rPr>
            </a:br>
            <a:r>
              <a:rPr lang="ru-RU" sz="1800" cap="none" dirty="0" smtClean="0">
                <a:solidFill>
                  <a:schemeClr val="tx2"/>
                </a:solidFill>
              </a:rPr>
              <a:t>ожидания</a:t>
            </a:r>
            <a:endParaRPr lang="ru-RU" sz="1100" dirty="0">
              <a:solidFill>
                <a:schemeClr val="tx2"/>
              </a:solidFill>
            </a:endParaRPr>
          </a:p>
        </p:txBody>
      </p:sp>
      <p:pic>
        <p:nvPicPr>
          <p:cNvPr id="3078" name="Picture 6" descr="C:\Users\Сотрудник\Desktop\images+icons-3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45" y="2283718"/>
            <a:ext cx="709960" cy="832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87824" y="1575124"/>
            <a:ext cx="1447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cap="all" dirty="0">
                <a:solidFill>
                  <a:schemeClr val="tx2"/>
                </a:solidFill>
              </a:rPr>
              <a:t>&gt;15 </a:t>
            </a:r>
            <a:r>
              <a:rPr lang="ru-RU" b="1" dirty="0" smtClean="0">
                <a:solidFill>
                  <a:schemeClr val="tx2"/>
                </a:solidFill>
              </a:rPr>
              <a:t>мин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92127" y="2469754"/>
            <a:ext cx="2063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чашка кофе</a:t>
            </a:r>
            <a:br>
              <a:rPr lang="ru-RU" sz="2000" dirty="0" smtClean="0"/>
            </a:br>
            <a:r>
              <a:rPr lang="ru-RU" sz="2000" dirty="0" smtClean="0"/>
              <a:t>в подарок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22309" y="1223957"/>
            <a:ext cx="3748799" cy="2117775"/>
          </a:xfrm>
          <a:prstGeom prst="roundRect">
            <a:avLst>
              <a:gd name="adj" fmla="val 4375"/>
            </a:avLst>
          </a:prstGeom>
          <a:noFill/>
          <a:ln w="12700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 descr="C:\Users\Сотрудник\Desktop\images+icons-3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48" y="1219498"/>
            <a:ext cx="1232287" cy="1232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0" descr="C:\Users\Сотрудник\Desktop\images+icons-3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4" y="1406550"/>
            <a:ext cx="646747" cy="7066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Дуга 118"/>
          <p:cNvSpPr/>
          <p:nvPr/>
        </p:nvSpPr>
        <p:spPr>
          <a:xfrm rot="11545579">
            <a:off x="1448456" y="1226961"/>
            <a:ext cx="1807633" cy="1493292"/>
          </a:xfrm>
          <a:prstGeom prst="arc">
            <a:avLst>
              <a:gd name="adj1" fmla="val 18850683"/>
              <a:gd name="adj2" fmla="val 742278"/>
            </a:avLst>
          </a:prstGeom>
          <a:ln w="19050">
            <a:prstDash val="sysDash"/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rot="12410396">
            <a:off x="6169112" y="1318999"/>
            <a:ext cx="1837429" cy="1493292"/>
          </a:xfrm>
          <a:prstGeom prst="arc">
            <a:avLst>
              <a:gd name="adj1" fmla="val 18360315"/>
              <a:gd name="adj2" fmla="val 742278"/>
            </a:avLst>
          </a:prstGeom>
          <a:ln w="19050">
            <a:prstDash val="sysDash"/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52563" y="1359246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ждёт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8" name="Группа 47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52" name="Нашивка 5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50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40840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Сотрудник\Desktop\Рабочие файлы\_Праздники\Пресс-Конференция_Госуслуги в мире\img\icons_conference-1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94" b="13518"/>
          <a:stretch/>
        </p:blipFill>
        <p:spPr bwMode="auto">
          <a:xfrm>
            <a:off x="2470921" y="1923678"/>
            <a:ext cx="1296144" cy="10302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Сотрудник\Desktop\Рабочие файлы\_Праздники\Пресс-Конференция_Госуслуги в мире\img\icons_conference-14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22" b="22342"/>
          <a:stretch/>
        </p:blipFill>
        <p:spPr bwMode="auto">
          <a:xfrm>
            <a:off x="812628" y="3629905"/>
            <a:ext cx="1315214" cy="777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Сотрудник\Desktop\Рабочие файлы\_Праздники\Пресс-Конференция_Госуслуги в мире\img\icons_conference-15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95" b="9666"/>
          <a:stretch/>
        </p:blipFill>
        <p:spPr bwMode="auto">
          <a:xfrm>
            <a:off x="4209896" y="1994021"/>
            <a:ext cx="1097735" cy="889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Сотрудник\Desktop\Рабочие файлы\_Праздники\Пресс-Конференция_Госуслуги в мире\img\icons_conference-16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13" t="13936" r="7950" b="16834"/>
          <a:stretch/>
        </p:blipFill>
        <p:spPr bwMode="auto">
          <a:xfrm>
            <a:off x="4294562" y="3627532"/>
            <a:ext cx="928403" cy="7825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Сотрудник\Desktop\Рабочие файлы\_Праздники\Пресс-Конференция_Госуслуги в мире\img\icons_conference-17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97" t="10569" r="7990" b="8659"/>
          <a:stretch/>
        </p:blipFill>
        <p:spPr bwMode="auto">
          <a:xfrm>
            <a:off x="6003746" y="1964495"/>
            <a:ext cx="878662" cy="948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Сотрудник\Desktop\Рабочие файлы\_Праздники\Пресс-Конференция_Госуслуги в мире\img\icons_conference-18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12" b="16178"/>
          <a:stretch/>
        </p:blipFill>
        <p:spPr bwMode="auto">
          <a:xfrm>
            <a:off x="5891543" y="3629905"/>
            <a:ext cx="1103068" cy="7777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Сотрудник\Desktop\Рабочие файлы\_Праздники\Пресс-Конференция_Госуслуги в мире\img\icons_conference-2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29"/>
          <a:stretch/>
        </p:blipFill>
        <p:spPr bwMode="auto">
          <a:xfrm>
            <a:off x="7533263" y="3523673"/>
            <a:ext cx="1075507" cy="990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Сотрудник\Desktop\Рабочие файлы\_Праздники\Пресс-Конференция_Госуслуги в мире\img\icons_conference-19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64" t="16550" r="8913" b="13602"/>
          <a:stretch/>
        </p:blipFill>
        <p:spPr bwMode="auto">
          <a:xfrm>
            <a:off x="7618910" y="2043697"/>
            <a:ext cx="904213" cy="790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бъект 6"/>
          <p:cNvSpPr txBox="1">
            <a:spLocks/>
          </p:cNvSpPr>
          <p:nvPr/>
        </p:nvSpPr>
        <p:spPr>
          <a:xfrm>
            <a:off x="795329" y="1071217"/>
            <a:ext cx="8031235" cy="7200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dirty="0">
                <a:solidFill>
                  <a:schemeClr val="tx2"/>
                </a:solidFill>
              </a:rPr>
              <a:t>единый набор сопутствующих услуг </a:t>
            </a:r>
            <a:r>
              <a:rPr lang="ru-RU" sz="2000" dirty="0" smtClean="0">
                <a:solidFill>
                  <a:schemeClr val="tx2"/>
                </a:solidFill>
              </a:rPr>
              <a:t/>
            </a:r>
            <a:br>
              <a:rPr lang="ru-RU" sz="2000" dirty="0" smtClean="0">
                <a:solidFill>
                  <a:schemeClr val="tx2"/>
                </a:solidFill>
              </a:rPr>
            </a:br>
            <a:r>
              <a:rPr lang="ru-RU" sz="2000" dirty="0" smtClean="0">
                <a:solidFill>
                  <a:schemeClr val="tx2"/>
                </a:solidFill>
              </a:rPr>
              <a:t>и </a:t>
            </a:r>
            <a:r>
              <a:rPr lang="ru-RU" sz="2000" dirty="0">
                <a:solidFill>
                  <a:schemeClr val="tx2"/>
                </a:solidFill>
              </a:rPr>
              <a:t>дружелюбных сервисов</a:t>
            </a:r>
            <a:endParaRPr lang="ru-RU" sz="2000" cap="none" dirty="0">
              <a:solidFill>
                <a:schemeClr val="tx2"/>
              </a:solidFill>
            </a:endParaRPr>
          </a:p>
        </p:txBody>
      </p:sp>
      <p:sp>
        <p:nvSpPr>
          <p:cNvPr id="45" name="Заголовок 6"/>
          <p:cNvSpPr txBox="1">
            <a:spLocks/>
          </p:cNvSpPr>
          <p:nvPr/>
        </p:nvSpPr>
        <p:spPr>
          <a:xfrm rot="16200000">
            <a:off x="-1855471" y="2766909"/>
            <a:ext cx="4212515" cy="501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КОМФОРТНОСТЬ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 descr="C:\Users\Сотрудник\Desktop\images+icons-3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06" y="3435945"/>
            <a:ext cx="968575" cy="10014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1" name="Группа 40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44" name="Нашивка 43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2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Группа 66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1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2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1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43" name="Объект 6"/>
          <p:cNvSpPr txBox="1">
            <a:spLocks/>
          </p:cNvSpPr>
          <p:nvPr/>
        </p:nvSpPr>
        <p:spPr>
          <a:xfrm>
            <a:off x="2057129" y="3003897"/>
            <a:ext cx="2123728" cy="3316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0" cap="none" dirty="0" err="1" smtClean="0">
                <a:solidFill>
                  <a:schemeClr val="tx2"/>
                </a:solidFill>
              </a:rPr>
              <a:t>Велопарковка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46" name="Объект 6"/>
          <p:cNvSpPr txBox="1">
            <a:spLocks/>
          </p:cNvSpPr>
          <p:nvPr/>
        </p:nvSpPr>
        <p:spPr>
          <a:xfrm>
            <a:off x="4227266" y="3003897"/>
            <a:ext cx="1062994" cy="3316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Детский 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ru-RU" sz="1600" b="0" cap="none" dirty="0" smtClean="0">
                <a:solidFill>
                  <a:schemeClr val="tx2"/>
                </a:solidFill>
              </a:rPr>
              <a:t>уголок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47" name="Объект 6"/>
          <p:cNvSpPr txBox="1">
            <a:spLocks/>
          </p:cNvSpPr>
          <p:nvPr/>
        </p:nvSpPr>
        <p:spPr>
          <a:xfrm>
            <a:off x="7105536" y="3003897"/>
            <a:ext cx="1930960" cy="3316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Оплата 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ru-RU" sz="1600" b="0" cap="none" dirty="0" smtClean="0">
                <a:solidFill>
                  <a:schemeClr val="tx2"/>
                </a:solidFill>
              </a:rPr>
              <a:t>пошлин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48" name="Объект 6"/>
          <p:cNvSpPr txBox="1">
            <a:spLocks/>
          </p:cNvSpPr>
          <p:nvPr/>
        </p:nvSpPr>
        <p:spPr>
          <a:xfrm>
            <a:off x="5477597" y="3003897"/>
            <a:ext cx="1930960" cy="3316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Копирование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ru-RU" sz="1600" b="0" cap="none" dirty="0" smtClean="0">
                <a:solidFill>
                  <a:schemeClr val="tx2"/>
                </a:solidFill>
              </a:rPr>
              <a:t>документов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49" name="Объект 6"/>
          <p:cNvSpPr txBox="1">
            <a:spLocks/>
          </p:cNvSpPr>
          <p:nvPr/>
        </p:nvSpPr>
        <p:spPr>
          <a:xfrm>
            <a:off x="408371" y="4588073"/>
            <a:ext cx="2123728" cy="3316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Предварительная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ru-RU" sz="1600" b="0" cap="none" dirty="0" smtClean="0">
                <a:solidFill>
                  <a:schemeClr val="tx2"/>
                </a:solidFill>
              </a:rPr>
              <a:t>запись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50" name="Объект 6"/>
          <p:cNvSpPr txBox="1">
            <a:spLocks/>
          </p:cNvSpPr>
          <p:nvPr/>
        </p:nvSpPr>
        <p:spPr>
          <a:xfrm>
            <a:off x="2057129" y="4588073"/>
            <a:ext cx="2123728" cy="3316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Администратор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ru-RU" sz="1600" b="0" cap="none" dirty="0" smtClean="0">
                <a:solidFill>
                  <a:schemeClr val="tx2"/>
                </a:solidFill>
              </a:rPr>
              <a:t>зала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51" name="Объект 6"/>
          <p:cNvSpPr txBox="1">
            <a:spLocks/>
          </p:cNvSpPr>
          <p:nvPr/>
        </p:nvSpPr>
        <p:spPr>
          <a:xfrm>
            <a:off x="3696899" y="4588073"/>
            <a:ext cx="2123728" cy="3316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Бесплатный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en-US" sz="1600" b="0" cap="none" dirty="0" err="1" smtClean="0">
                <a:solidFill>
                  <a:schemeClr val="tx2"/>
                </a:solidFill>
              </a:rPr>
              <a:t>Wifi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52" name="Объект 6"/>
          <p:cNvSpPr txBox="1">
            <a:spLocks/>
          </p:cNvSpPr>
          <p:nvPr/>
        </p:nvSpPr>
        <p:spPr>
          <a:xfrm>
            <a:off x="5641068" y="4588073"/>
            <a:ext cx="1604019" cy="3316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0" cap="none" dirty="0" err="1" smtClean="0">
                <a:solidFill>
                  <a:schemeClr val="tx2"/>
                </a:solidFill>
              </a:rPr>
              <a:t>Фотокабина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53" name="Объект 6"/>
          <p:cNvSpPr txBox="1">
            <a:spLocks/>
          </p:cNvSpPr>
          <p:nvPr/>
        </p:nvSpPr>
        <p:spPr>
          <a:xfrm>
            <a:off x="7269007" y="4588073"/>
            <a:ext cx="1604019" cy="33167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Кофе/</a:t>
            </a:r>
            <a:r>
              <a:rPr lang="ru-RU" sz="1600" b="0" cap="none" dirty="0" err="1" smtClean="0">
                <a:solidFill>
                  <a:schemeClr val="tx2"/>
                </a:solidFill>
              </a:rPr>
              <a:t>снэки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sp>
        <p:nvSpPr>
          <p:cNvPr id="54" name="Объект 6"/>
          <p:cNvSpPr txBox="1">
            <a:spLocks/>
          </p:cNvSpPr>
          <p:nvPr/>
        </p:nvSpPr>
        <p:spPr>
          <a:xfrm>
            <a:off x="408371" y="3075806"/>
            <a:ext cx="2123728" cy="3316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sz="1600" b="0" cap="none" dirty="0" smtClean="0">
                <a:solidFill>
                  <a:schemeClr val="tx2"/>
                </a:solidFill>
              </a:rPr>
              <a:t>Доступная</a:t>
            </a:r>
            <a:br>
              <a:rPr lang="ru-RU" sz="1600" b="0" cap="none" dirty="0" smtClean="0">
                <a:solidFill>
                  <a:schemeClr val="tx2"/>
                </a:solidFill>
              </a:rPr>
            </a:br>
            <a:r>
              <a:rPr lang="ru-RU" sz="1600" b="0" cap="none" dirty="0" smtClean="0">
                <a:solidFill>
                  <a:schemeClr val="tx2"/>
                </a:solidFill>
              </a:rPr>
              <a:t>среда</a:t>
            </a:r>
            <a:endParaRPr lang="ru-RU" sz="1600" b="0" cap="none" dirty="0">
              <a:solidFill>
                <a:schemeClr val="tx2"/>
              </a:solidFill>
            </a:endParaRPr>
          </a:p>
        </p:txBody>
      </p:sp>
      <p:pic>
        <p:nvPicPr>
          <p:cNvPr id="1026" name="Picture 2" descr="\\hamatovaor\Users\User\Google Диск\МФЦ\_БРЕНДИРОВАНИЕ И РЕКЛАМА\макеты\_Пиктограммы\Pictogram_MMG-01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56" y="2043697"/>
            <a:ext cx="818558" cy="818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745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604676" y="4011910"/>
            <a:ext cx="1447044" cy="1008000"/>
            <a:chOff x="1081194" y="3938987"/>
            <a:chExt cx="1447044" cy="1008000"/>
          </a:xfrm>
        </p:grpSpPr>
        <p:sp>
          <p:nvSpPr>
            <p:cNvPr id="22" name="Овал 21"/>
            <p:cNvSpPr/>
            <p:nvPr/>
          </p:nvSpPr>
          <p:spPr>
            <a:xfrm>
              <a:off x="1304214" y="3938987"/>
              <a:ext cx="1008000" cy="10080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081194" y="4251385"/>
              <a:ext cx="1447044" cy="3780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chemeClr val="accent1"/>
                  </a:solidFill>
                </a:rPr>
                <a:t>96,5</a:t>
              </a:r>
              <a:r>
                <a:rPr lang="ru-RU" sz="1600" b="1" dirty="0" smtClean="0">
                  <a:solidFill>
                    <a:schemeClr val="accent1"/>
                  </a:solidFill>
                </a:rPr>
                <a:t>%</a:t>
              </a:r>
              <a:endParaRPr lang="ru-RU" sz="16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907704" y="4345549"/>
            <a:ext cx="1459291" cy="37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accent1"/>
                </a:solidFill>
              </a:rPr>
              <a:t>довольных</a:t>
            </a:r>
            <a:br>
              <a:rPr lang="ru-RU" sz="1600" b="1" dirty="0" smtClean="0">
                <a:solidFill>
                  <a:schemeClr val="accent1"/>
                </a:solidFill>
              </a:rPr>
            </a:br>
            <a:r>
              <a:rPr lang="ru-RU" sz="1600" b="1" dirty="0" smtClean="0">
                <a:solidFill>
                  <a:schemeClr val="accent1"/>
                </a:solidFill>
              </a:rPr>
              <a:t>посетителей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7174" name="Picture 6" descr="C:\Users\Сотрудник\Desktop\Рабочие файлы\_Праздники\Пресс-Конференция_Госуслуги в мире\img\icons_conference-2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16280"/>
            <a:ext cx="759303" cy="7562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Сотрудник\Desktop\Рабочие файлы\_Праздники\Пресс-Конференция_Госуслуги в мире\img\icons_conference-2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81"/>
          <a:stretch/>
        </p:blipFill>
        <p:spPr bwMode="auto">
          <a:xfrm>
            <a:off x="6948264" y="2574252"/>
            <a:ext cx="557738" cy="59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бъект 6"/>
          <p:cNvSpPr txBox="1">
            <a:spLocks/>
          </p:cNvSpPr>
          <p:nvPr/>
        </p:nvSpPr>
        <p:spPr>
          <a:xfrm>
            <a:off x="822952" y="3211110"/>
            <a:ext cx="1516800" cy="58477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sz="1600" cap="none" dirty="0" smtClean="0">
                <a:solidFill>
                  <a:schemeClr val="tx2"/>
                </a:solidFill>
              </a:rPr>
              <a:t>Пульты</a:t>
            </a:r>
            <a:br>
              <a:rPr lang="ru-RU" sz="1600" cap="none" dirty="0" smtClean="0">
                <a:solidFill>
                  <a:schemeClr val="tx2"/>
                </a:solidFill>
              </a:rPr>
            </a:br>
            <a:r>
              <a:rPr lang="ru-RU" sz="1600" cap="none" dirty="0" smtClean="0">
                <a:solidFill>
                  <a:schemeClr val="tx2"/>
                </a:solidFill>
              </a:rPr>
              <a:t>оценки качества</a:t>
            </a:r>
            <a:endParaRPr lang="ru-RU" sz="1050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8832" y="3211111"/>
            <a:ext cx="1293656" cy="584775"/>
          </a:xfrm>
          <a:prstGeom prst="rect">
            <a:avLst/>
          </a:prstGeom>
        </p:spPr>
        <p:txBody>
          <a:bodyPr wrap="square" lIns="0" tIns="0" anchor="t">
            <a:no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Горячая линия</a:t>
            </a:r>
            <a:endParaRPr lang="ru-RU" sz="16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483768" y="3211111"/>
            <a:ext cx="1911335" cy="440120"/>
          </a:xfrm>
          <a:prstGeom prst="rect">
            <a:avLst/>
          </a:prstGeom>
        </p:spPr>
        <p:txBody>
          <a:bodyPr wrap="square" lIns="0" tIns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chemeClr val="tx2"/>
                </a:solidFill>
              </a:rPr>
              <a:t>Анкетирование</a:t>
            </a:r>
            <a:br>
              <a:rPr lang="ru-RU" sz="1600" b="1" dirty="0" smtClean="0">
                <a:solidFill>
                  <a:schemeClr val="tx2"/>
                </a:solidFill>
              </a:rPr>
            </a:br>
            <a:r>
              <a:rPr lang="ru-RU" sz="1600" b="1" dirty="0" smtClean="0">
                <a:solidFill>
                  <a:schemeClr val="tx2"/>
                </a:solidFill>
              </a:rPr>
              <a:t>и </a:t>
            </a:r>
            <a:r>
              <a:rPr lang="ru-RU" sz="1600" b="1" dirty="0" err="1" smtClean="0">
                <a:solidFill>
                  <a:schemeClr val="tx2"/>
                </a:solidFill>
              </a:rPr>
              <a:t>краудсорсинг</a:t>
            </a:r>
            <a:endParaRPr lang="ru-RU" sz="1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3211111"/>
            <a:ext cx="2383578" cy="48628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>
                <a:solidFill>
                  <a:schemeClr val="tx2"/>
                </a:solidFill>
              </a:rPr>
              <a:t>Вопрос-ответ </a:t>
            </a:r>
            <a:br>
              <a:rPr lang="ru-RU" sz="1600" b="1" dirty="0" smtClean="0">
                <a:solidFill>
                  <a:schemeClr val="tx2"/>
                </a:solidFill>
              </a:rPr>
            </a:br>
            <a:r>
              <a:rPr lang="ru-RU" sz="1600" b="1" dirty="0" smtClean="0">
                <a:solidFill>
                  <a:schemeClr val="tx2"/>
                </a:solidFill>
              </a:rPr>
              <a:t>на сайте </a:t>
            </a:r>
            <a:r>
              <a:rPr lang="en-US" sz="1600" b="1" u="sng" dirty="0" smtClean="0">
                <a:solidFill>
                  <a:schemeClr val="tx2"/>
                </a:solidFill>
              </a:rPr>
              <a:t>md.mos.ru</a:t>
            </a:r>
            <a:endParaRPr lang="ru-RU" sz="1600" b="1" u="sng" dirty="0"/>
          </a:p>
        </p:txBody>
      </p:sp>
      <p:pic>
        <p:nvPicPr>
          <p:cNvPr id="7176" name="Picture 8" descr="C:\Users\Сотрудник\Desktop\Рабочие файлы\_Праздники\Пресс-Конференция_Госуслуги в мире\img\icons_conference-2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37"/>
          <a:stretch/>
        </p:blipFill>
        <p:spPr bwMode="auto">
          <a:xfrm>
            <a:off x="4427984" y="2423714"/>
            <a:ext cx="816832" cy="796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4427984" y="1770951"/>
            <a:ext cx="1626627" cy="289310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err="1" smtClean="0">
                <a:solidFill>
                  <a:schemeClr val="tx2"/>
                </a:solidFill>
              </a:rPr>
              <a:t>Соцсети</a:t>
            </a:r>
            <a:endParaRPr lang="ru-RU" sz="160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491880" y="4242183"/>
            <a:ext cx="319271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За </a:t>
            </a:r>
            <a:r>
              <a:rPr lang="ru-RU" sz="1600" b="1" dirty="0">
                <a:solidFill>
                  <a:schemeClr val="tx2"/>
                </a:solidFill>
              </a:rPr>
              <a:t>последние 2 года</a:t>
            </a:r>
            <a:endParaRPr lang="ru-RU" sz="1600" b="1" dirty="0"/>
          </a:p>
          <a:p>
            <a:r>
              <a:rPr lang="ru-RU" sz="1600" b="1" dirty="0">
                <a:solidFill>
                  <a:schemeClr val="tx2"/>
                </a:solidFill>
              </a:rPr>
              <a:t>м</a:t>
            </a:r>
            <a:r>
              <a:rPr lang="ru-RU" sz="1600" b="1" dirty="0" smtClean="0">
                <a:solidFill>
                  <a:schemeClr val="tx2"/>
                </a:solidFill>
              </a:rPr>
              <a:t>ы </a:t>
            </a:r>
            <a:r>
              <a:rPr lang="ru-RU" sz="1600" b="1" dirty="0">
                <a:solidFill>
                  <a:schemeClr val="tx2"/>
                </a:solidFill>
              </a:rPr>
              <a:t>снизили процент </a:t>
            </a:r>
            <a:r>
              <a:rPr lang="ru-RU" sz="1600" b="1" dirty="0" smtClean="0">
                <a:solidFill>
                  <a:schemeClr val="tx2"/>
                </a:solidFill>
              </a:rPr>
              <a:t>жалоб</a:t>
            </a:r>
            <a:endParaRPr lang="ru-RU" sz="16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988832" y="1770951"/>
            <a:ext cx="1831640" cy="584775"/>
          </a:xfrm>
          <a:prstGeom prst="rect">
            <a:avLst/>
          </a:prstGeom>
        </p:spPr>
        <p:txBody>
          <a:bodyPr wrap="square" lIns="0" anchor="ctr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Мобильное</a:t>
            </a:r>
            <a:br>
              <a:rPr lang="ru-RU" sz="1600" b="1" dirty="0" smtClean="0">
                <a:solidFill>
                  <a:schemeClr val="tx2"/>
                </a:solidFill>
              </a:rPr>
            </a:br>
            <a:r>
              <a:rPr lang="ru-RU" sz="1600" b="1" dirty="0" smtClean="0">
                <a:solidFill>
                  <a:schemeClr val="tx2"/>
                </a:solidFill>
              </a:rPr>
              <a:t>приложение</a:t>
            </a:r>
            <a:endParaRPr lang="ru-RU" sz="1600" b="1" dirty="0"/>
          </a:p>
        </p:txBody>
      </p:sp>
      <p:sp>
        <p:nvSpPr>
          <p:cNvPr id="39" name="Объект 6"/>
          <p:cNvSpPr txBox="1">
            <a:spLocks/>
          </p:cNvSpPr>
          <p:nvPr/>
        </p:nvSpPr>
        <p:spPr>
          <a:xfrm>
            <a:off x="2483768" y="1770951"/>
            <a:ext cx="1608413" cy="32997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cap="none" dirty="0" smtClean="0">
                <a:solidFill>
                  <a:schemeClr val="tx2"/>
                </a:solidFill>
              </a:rPr>
              <a:t>E-mail</a:t>
            </a:r>
            <a:r>
              <a:rPr lang="ru-RU" sz="1600" cap="none" dirty="0" smtClean="0">
                <a:solidFill>
                  <a:schemeClr val="tx2"/>
                </a:solidFill>
              </a:rPr>
              <a:t> </a:t>
            </a:r>
            <a:r>
              <a:rPr lang="en-US" sz="1600" cap="none" dirty="0" smtClean="0">
                <a:solidFill>
                  <a:schemeClr val="tx2"/>
                </a:solidFill>
              </a:rPr>
              <a:t>/</a:t>
            </a:r>
            <a:r>
              <a:rPr lang="ru-RU" sz="1600" cap="none" dirty="0" smtClean="0">
                <a:solidFill>
                  <a:schemeClr val="tx2"/>
                </a:solidFill>
              </a:rPr>
              <a:t> Почта</a:t>
            </a:r>
            <a:endParaRPr lang="ru-RU" sz="1050" dirty="0">
              <a:solidFill>
                <a:schemeClr val="tx2"/>
              </a:solidFill>
            </a:endParaRPr>
          </a:p>
        </p:txBody>
      </p:sp>
      <p:sp>
        <p:nvSpPr>
          <p:cNvPr id="49" name="Заголовок 6"/>
          <p:cNvSpPr txBox="1">
            <a:spLocks/>
          </p:cNvSpPr>
          <p:nvPr/>
        </p:nvSpPr>
        <p:spPr>
          <a:xfrm rot="16200000">
            <a:off x="-1855471" y="2766909"/>
            <a:ext cx="4212515" cy="501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ДИАЛОГ С ЖИТЕЛЯМИ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22953" y="3867894"/>
            <a:ext cx="59927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" name="Нашивка 7167"/>
          <p:cNvSpPr/>
          <p:nvPr/>
        </p:nvSpPr>
        <p:spPr>
          <a:xfrm>
            <a:off x="3203848" y="4164505"/>
            <a:ext cx="215496" cy="740129"/>
          </a:xfrm>
          <a:prstGeom prst="chevron">
            <a:avLst>
              <a:gd name="adj" fmla="val 805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01" name="Picture 5" descr="C:\Users\Сотрудник\Desktop\images+icons-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38046"/>
            <a:ext cx="684522" cy="551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отрудник\Desktop\images+icons-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8" y="2762850"/>
            <a:ext cx="940811" cy="4097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Сотрудник\Desktop\images+icons-32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13"/>
          <a:stretch/>
        </p:blipFill>
        <p:spPr bwMode="auto">
          <a:xfrm>
            <a:off x="6924637" y="1131590"/>
            <a:ext cx="599691" cy="657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Сотрудник\Desktop\images+icons-3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35083"/>
            <a:ext cx="620259" cy="4541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с двумя скругленными соседними углами 18"/>
          <p:cNvSpPr/>
          <p:nvPr/>
        </p:nvSpPr>
        <p:spPr>
          <a:xfrm rot="10800000">
            <a:off x="604676" y="917395"/>
            <a:ext cx="1591059" cy="1654353"/>
          </a:xfrm>
          <a:prstGeom prst="round2SameRect">
            <a:avLst>
              <a:gd name="adj1" fmla="val 857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04676" y="987574"/>
            <a:ext cx="1591060" cy="1538883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7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способов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обратной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связи: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5" name="Овал 36"/>
          <p:cNvSpPr/>
          <p:nvPr/>
        </p:nvSpPr>
        <p:spPr>
          <a:xfrm rot="10800000">
            <a:off x="6337900" y="3791844"/>
            <a:ext cx="2806100" cy="1354577"/>
          </a:xfrm>
          <a:custGeom>
            <a:avLst/>
            <a:gdLst/>
            <a:ahLst/>
            <a:cxnLst/>
            <a:rect l="l" t="t" r="r" b="b"/>
            <a:pathLst>
              <a:path w="3153743" h="1522394">
                <a:moveTo>
                  <a:pt x="0" y="0"/>
                </a:moveTo>
                <a:lnTo>
                  <a:pt x="3153743" y="0"/>
                </a:lnTo>
                <a:cubicBezTo>
                  <a:pt x="3062857" y="855829"/>
                  <a:pt x="2338527" y="1522394"/>
                  <a:pt x="1458512" y="1522394"/>
                </a:cubicBezTo>
                <a:cubicBezTo>
                  <a:pt x="839518" y="1522394"/>
                  <a:pt x="297550" y="1192605"/>
                  <a:pt x="0" y="698450"/>
                </a:cubicBezTo>
                <a:close/>
              </a:path>
            </a:pathLst>
          </a:custGeom>
          <a:solidFill>
            <a:schemeClr val="lt1">
              <a:alpha val="5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7925816" y="4334516"/>
            <a:ext cx="111068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4000" b="1" dirty="0" smtClean="0">
                <a:solidFill>
                  <a:schemeClr val="accent1"/>
                </a:solidFill>
              </a:rPr>
              <a:t>5</a:t>
            </a:r>
            <a:r>
              <a:rPr lang="ru-RU" sz="2800" b="1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раз</a:t>
            </a:r>
            <a:endParaRPr lang="ru-RU" b="1" dirty="0">
              <a:solidFill>
                <a:schemeClr val="tx2"/>
              </a:solidFill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7031843" y="4164505"/>
            <a:ext cx="644589" cy="694696"/>
            <a:chOff x="8006927" y="4002314"/>
            <a:chExt cx="476603" cy="513652"/>
          </a:xfrm>
        </p:grpSpPr>
        <p:sp>
          <p:nvSpPr>
            <p:cNvPr id="69" name="Прямоугольник 68"/>
            <p:cNvSpPr/>
            <p:nvPr/>
          </p:nvSpPr>
          <p:spPr>
            <a:xfrm>
              <a:off x="8006927" y="4002314"/>
              <a:ext cx="180000" cy="51365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8303530" y="4443966"/>
              <a:ext cx="180000" cy="720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1" name="Прямая со стрелкой 70"/>
            <p:cNvCxnSpPr/>
            <p:nvPr/>
          </p:nvCxnSpPr>
          <p:spPr>
            <a:xfrm>
              <a:off x="8290855" y="4002314"/>
              <a:ext cx="192675" cy="32053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Прямоугольник 72"/>
          <p:cNvSpPr/>
          <p:nvPr/>
        </p:nvSpPr>
        <p:spPr>
          <a:xfrm>
            <a:off x="7956376" y="4094951"/>
            <a:ext cx="6431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4" name="Нашивка 73"/>
          <p:cNvSpPr/>
          <p:nvPr/>
        </p:nvSpPr>
        <p:spPr>
          <a:xfrm>
            <a:off x="6576850" y="4164505"/>
            <a:ext cx="215496" cy="740129"/>
          </a:xfrm>
          <a:prstGeom prst="chevron">
            <a:avLst>
              <a:gd name="adj" fmla="val 805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61" name="Группа 60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63" name="Нашивка 62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4" name="Прямоугольник 63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62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Группа 71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75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6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7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8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9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02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03" name="Прямая соединительная линия 102"/>
            <p:cNvCxnSpPr>
              <a:endCxn id="110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Овал 103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11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936135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1" name="Группа 40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44" name="Нашивка 43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2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4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1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52" name="Прямая соединительная линия 51"/>
            <p:cNvCxnSpPr>
              <a:endCxn id="59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Овал 52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0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706638" y="2754830"/>
            <a:ext cx="2437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Регистрация 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рождения, 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отцовства </a:t>
            </a:r>
            <a:r>
              <a:rPr lang="ru-RU" dirty="0">
                <a:solidFill>
                  <a:schemeClr val="tx2"/>
                </a:solidFill>
              </a:rPr>
              <a:t>и </a:t>
            </a:r>
            <a:r>
              <a:rPr lang="ru-RU" dirty="0" smtClean="0">
                <a:solidFill>
                  <a:schemeClr val="tx2"/>
                </a:solidFill>
              </a:rPr>
              <a:t>смерти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1635646"/>
            <a:ext cx="1317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ПАСПОРТ</a:t>
            </a:r>
            <a:br>
              <a:rPr lang="ru-RU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за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1 час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http://molodsemja.ru/wp-content/uploads/2015/07/kak-vosstanovit-svidetelstvo-o-rozhdeni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50" t="5985" r="27461" b="5985"/>
          <a:stretch/>
        </p:blipFill>
        <p:spPr bwMode="auto">
          <a:xfrm>
            <a:off x="5868144" y="2571750"/>
            <a:ext cx="753570" cy="1026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histudio.ru/wa-data/public/site/img/%D1%80%D1%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2355726"/>
            <a:ext cx="1224136" cy="1596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Группа 66"/>
          <p:cNvGrpSpPr/>
          <p:nvPr/>
        </p:nvGrpSpPr>
        <p:grpSpPr>
          <a:xfrm>
            <a:off x="0" y="2211710"/>
            <a:ext cx="3602512" cy="1543912"/>
            <a:chOff x="156512" y="1711283"/>
            <a:chExt cx="3602512" cy="154391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634981" y="2287670"/>
              <a:ext cx="212404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err="1">
                  <a:solidFill>
                    <a:schemeClr val="tx2"/>
                  </a:solidFill>
                </a:rPr>
                <a:t>Предзапись</a:t>
              </a:r>
              <a:r>
                <a:rPr lang="ru-RU" dirty="0">
                  <a:solidFill>
                    <a:schemeClr val="tx2"/>
                  </a:solidFill>
                </a:rPr>
                <a:t> </a:t>
              </a:r>
              <a:r>
                <a:rPr lang="ru-RU" dirty="0" smtClean="0">
                  <a:solidFill>
                    <a:schemeClr val="tx2"/>
                  </a:solidFill>
                </a:rPr>
                <a:t/>
              </a:r>
              <a:br>
                <a:rPr lang="ru-RU" dirty="0" smtClean="0">
                  <a:solidFill>
                    <a:schemeClr val="tx2"/>
                  </a:solidFill>
                </a:rPr>
              </a:br>
              <a:r>
                <a:rPr lang="ru-RU" dirty="0" smtClean="0">
                  <a:solidFill>
                    <a:schemeClr val="tx2"/>
                  </a:solidFill>
                </a:rPr>
                <a:t>на </a:t>
              </a:r>
              <a:r>
                <a:rPr lang="ru-RU" dirty="0">
                  <a:solidFill>
                    <a:schemeClr val="tx2"/>
                  </a:solidFill>
                </a:rPr>
                <a:t>загранпаспорт </a:t>
              </a:r>
              <a:r>
                <a:rPr lang="ru-RU" dirty="0" smtClean="0">
                  <a:solidFill>
                    <a:schemeClr val="tx2"/>
                  </a:solidFill>
                </a:rPr>
                <a:t/>
              </a:r>
              <a:br>
                <a:rPr lang="ru-RU" dirty="0" smtClean="0">
                  <a:solidFill>
                    <a:schemeClr val="tx2"/>
                  </a:solidFill>
                </a:rPr>
              </a:br>
              <a:r>
                <a:rPr lang="ru-RU" dirty="0" smtClean="0">
                  <a:solidFill>
                    <a:schemeClr val="tx2"/>
                  </a:solidFill>
                </a:rPr>
                <a:t>и </a:t>
              </a:r>
              <a:r>
                <a:rPr lang="ru-RU" dirty="0">
                  <a:solidFill>
                    <a:schemeClr val="tx2"/>
                  </a:solidFill>
                </a:rPr>
                <a:t>ПФР</a:t>
              </a:r>
              <a:endParaRPr lang="ru-RU" dirty="0"/>
            </a:p>
          </p:txBody>
        </p:sp>
        <p:pic>
          <p:nvPicPr>
            <p:cNvPr id="1027" name="Picture 3" descr="C:\Users\Сотрудник\Downloads\Pas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12" y="2035600"/>
              <a:ext cx="1391152" cy="121959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\\hamatovaor\Users\User\Google Диск\МФЦ\_БРЕНДИРОВАНИЕ И РЕКЛАМА\макеты\_Пиктограммы\images+icons-6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981" y="1711283"/>
              <a:ext cx="710848" cy="5763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\\hamatovaor\Users\User\Google Диск\МФЦ\_БРЕНДИРОВАНИЕ И РЕКЛАМА\макеты\_Пиктограммы\Images-1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7" y="1707654"/>
            <a:ext cx="484897" cy="556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hamatovaor\Users\User\Google Диск\МФЦ\_БРЕНДИРОВАНИЕ И РЕКЛАМА\макеты\_Пиктограммы\Images-20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08" b="8838"/>
          <a:stretch/>
        </p:blipFill>
        <p:spPr bwMode="auto">
          <a:xfrm>
            <a:off x="6804248" y="2143601"/>
            <a:ext cx="709419" cy="571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бъект 6"/>
          <p:cNvSpPr txBox="1">
            <a:spLocks/>
          </p:cNvSpPr>
          <p:nvPr/>
        </p:nvSpPr>
        <p:spPr>
          <a:xfrm>
            <a:off x="556383" y="1071217"/>
            <a:ext cx="8031235" cy="4204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новые проекты</a:t>
            </a:r>
            <a:endParaRPr lang="ru-RU" sz="2400" cap="none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4499992" y="4024684"/>
            <a:ext cx="24482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ПАСПОРТ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за сутки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1600" i="1" dirty="0" smtClean="0">
                <a:solidFill>
                  <a:schemeClr val="tx2"/>
                </a:solidFill>
              </a:rPr>
              <a:t>(для детей до 14 лет)</a:t>
            </a:r>
            <a:endParaRPr lang="ru-RU" i="1" dirty="0"/>
          </a:p>
        </p:txBody>
      </p:sp>
      <p:sp>
        <p:nvSpPr>
          <p:cNvPr id="63" name="Дуга 62"/>
          <p:cNvSpPr/>
          <p:nvPr/>
        </p:nvSpPr>
        <p:spPr>
          <a:xfrm rot="3397511">
            <a:off x="4103554" y="2010776"/>
            <a:ext cx="1368152" cy="1512168"/>
          </a:xfrm>
          <a:prstGeom prst="arc">
            <a:avLst/>
          </a:prstGeom>
          <a:ln w="19050">
            <a:prstDash val="sysDot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Дуга 63"/>
          <p:cNvSpPr/>
          <p:nvPr/>
        </p:nvSpPr>
        <p:spPr>
          <a:xfrm rot="2937682" flipH="1" flipV="1">
            <a:off x="3683220" y="2900070"/>
            <a:ext cx="1368152" cy="1512168"/>
          </a:xfrm>
          <a:prstGeom prst="arc">
            <a:avLst>
              <a:gd name="adj1" fmla="val 16200000"/>
              <a:gd name="adj2" fmla="val 209186"/>
            </a:avLst>
          </a:prstGeom>
          <a:ln w="19050">
            <a:prstDash val="sysDot"/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R:\Лиля\YandexDisk\Загрузки\для Сочи\паспорт-за-сутки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23928" y="4130228"/>
            <a:ext cx="529754" cy="529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60627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R:\Лиля\YandexDisk\Загрузки\для Сочи\рождение-ребенка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435846"/>
            <a:ext cx="1681024" cy="1193527"/>
          </a:xfrm>
          <a:prstGeom prst="rect">
            <a:avLst/>
          </a:prstGeom>
          <a:noFill/>
        </p:spPr>
      </p:pic>
      <p:grpSp>
        <p:nvGrpSpPr>
          <p:cNvPr id="2" name="Группа 4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39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7" name="Группа 40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44" name="Нашивка 43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5" name="Прямоугольник 64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42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42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4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51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52" name="Прямая соединительная линия 51"/>
            <p:cNvCxnSpPr>
              <a:endCxn id="59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Овал 52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60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61" name="Объект 6"/>
          <p:cNvSpPr txBox="1">
            <a:spLocks/>
          </p:cNvSpPr>
          <p:nvPr/>
        </p:nvSpPr>
        <p:spPr>
          <a:xfrm>
            <a:off x="556383" y="1071217"/>
            <a:ext cx="8031235" cy="4204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Жизненные ситуации</a:t>
            </a:r>
            <a:endParaRPr lang="ru-RU" sz="2400" cap="none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1552753" y="4157667"/>
            <a:ext cx="1255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Рождение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ребёнка</a:t>
            </a:r>
            <a:endParaRPr lang="ru-RU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1547664" y="2296492"/>
            <a:ext cx="11801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Смена 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имени/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фамилии</a:t>
            </a:r>
            <a:endParaRPr lang="ru-RU" dirty="0"/>
          </a:p>
        </p:txBody>
      </p:sp>
      <p:pic>
        <p:nvPicPr>
          <p:cNvPr id="68" name="Picture 11" descr="\\hamatovaor\Users\User\Google Диск\МФЦ\_БРЕНДИРОВАНИЕ И РЕКЛАМА\макеты\_Пиктограммы\Images-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30045"/>
            <a:ext cx="709490" cy="594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4652805" y="2315758"/>
            <a:ext cx="1616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Оформление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наследства</a:t>
            </a:r>
            <a:endParaRPr lang="ru-RU" dirty="0"/>
          </a:p>
        </p:txBody>
      </p:sp>
      <p:pic>
        <p:nvPicPr>
          <p:cNvPr id="73" name="Picture 13" descr="\\hamatovaor\Users\User\Google Диск\МФЦ\_БРЕНДИРОВАНИЕ И РЕКЛАМА\макеты\_Пиктограммы\Images-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11710"/>
            <a:ext cx="1034064" cy="790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3" descr="C:\Users\Сотрудник\Desktop\icon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51551"/>
            <a:ext cx="690268" cy="642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7271040" y="3651870"/>
            <a:ext cx="1616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Оформление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пенсии</a:t>
            </a:r>
            <a:endParaRPr lang="ru-RU" dirty="0"/>
          </a:p>
        </p:txBody>
      </p:sp>
      <p:pic>
        <p:nvPicPr>
          <p:cNvPr id="76" name="Picture 2" descr="\\mfc-gate\Marketing$\МФЦ\_БРЕНДИРОВАНИЕ И РЕКЛАМА\макеты\_Пиктограммы\icon_pension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65"/>
          <a:stretch/>
        </p:blipFill>
        <p:spPr bwMode="auto">
          <a:xfrm>
            <a:off x="7524328" y="2211710"/>
            <a:ext cx="1109572" cy="1292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Группа 81"/>
          <p:cNvGrpSpPr/>
          <p:nvPr/>
        </p:nvGrpSpPr>
        <p:grpSpPr>
          <a:xfrm>
            <a:off x="6516216" y="1707654"/>
            <a:ext cx="396044" cy="3240360"/>
            <a:chOff x="6408204" y="1707654"/>
            <a:chExt cx="396044" cy="3240360"/>
          </a:xfrm>
        </p:grpSpPr>
        <p:sp>
          <p:nvSpPr>
            <p:cNvPr id="78" name="Правая круглая скобка 77"/>
            <p:cNvSpPr/>
            <p:nvPr/>
          </p:nvSpPr>
          <p:spPr>
            <a:xfrm>
              <a:off x="6408204" y="1707654"/>
              <a:ext cx="216024" cy="3240360"/>
            </a:xfrm>
            <a:prstGeom prst="rightBracket">
              <a:avLst>
                <a:gd name="adj" fmla="val 128681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Скругленный прямоугольник 78"/>
            <p:cNvSpPr/>
            <p:nvPr/>
          </p:nvSpPr>
          <p:spPr>
            <a:xfrm rot="16200000">
              <a:off x="5436096" y="3129813"/>
              <a:ext cx="2340260" cy="3960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«ОДНИМ ПАКЕТОМ»</a:t>
              </a:r>
              <a:endParaRPr lang="ru-RU" sz="1600" b="1" dirty="0"/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4793113" y="4157667"/>
            <a:ext cx="1579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Многодетная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семья</a:t>
            </a:r>
            <a:endParaRPr lang="ru-RU" dirty="0"/>
          </a:p>
        </p:txBody>
      </p:sp>
      <p:pic>
        <p:nvPicPr>
          <p:cNvPr id="16" name="Picture 2" descr="R:\Лиля\YandexDisk\Загрузки\для Сочи\многодет.семья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59832" y="3363838"/>
            <a:ext cx="1667652" cy="1573151"/>
          </a:xfrm>
          <a:prstGeom prst="rect">
            <a:avLst/>
          </a:prstGeom>
          <a:noFill/>
        </p:spPr>
      </p:pic>
      <p:pic>
        <p:nvPicPr>
          <p:cNvPr id="1028" name="Picture 4" descr="R:\Лиля\YandexDisk\Загрузки\для Сочи\жс_смена-фамилии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9512" y="1707654"/>
            <a:ext cx="1440160" cy="1478564"/>
          </a:xfrm>
          <a:prstGeom prst="rect">
            <a:avLst/>
          </a:prstGeom>
          <a:noFill/>
        </p:spPr>
      </p:pic>
      <p:pic>
        <p:nvPicPr>
          <p:cNvPr id="83" name="Picture 4" descr="\\mfc-gate\Marketing$\МФЦ\_БРЕНДИРОВАНИЕ И РЕКЛАМА\макеты\_Пиктограммы\icon_newbor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9862"/>
            <a:ext cx="400386" cy="453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0627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fc-gate\Marketing$\МФЦ\_БРЕНДИРОВАНИЕ И РЕКЛАМА\_МЕДИАТЕКА\Фото\_МЭР\МЭР на ВДНХ\ДО_Photo_Sobyanin_MFC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648" b="2463"/>
          <a:stretch/>
        </p:blipFill>
        <p:spPr bwMode="auto">
          <a:xfrm>
            <a:off x="0" y="-1"/>
            <a:ext cx="9144000" cy="5172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" y="3494390"/>
            <a:ext cx="5652120" cy="164911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4000" rIns="144000" rtlCol="0" anchor="ctr"/>
          <a:lstStyle/>
          <a:p>
            <a:endParaRPr lang="ru-RU" sz="1400" dirty="0"/>
          </a:p>
        </p:txBody>
      </p:sp>
      <p:sp>
        <p:nvSpPr>
          <p:cNvPr id="1024" name="Прямоугольник 1023"/>
          <p:cNvSpPr/>
          <p:nvPr/>
        </p:nvSpPr>
        <p:spPr>
          <a:xfrm>
            <a:off x="122058" y="3635027"/>
            <a:ext cx="54580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Московские центры </a:t>
            </a:r>
            <a:r>
              <a:rPr lang="ru-RU" sz="1400" b="1" dirty="0" smtClean="0"/>
              <a:t>«</a:t>
            </a:r>
            <a:r>
              <a:rPr lang="ru-RU" sz="1400" b="1" dirty="0"/>
              <a:t>Мои Документы» —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лидеры </a:t>
            </a:r>
            <a:r>
              <a:rPr lang="ru-RU" sz="1400" b="1" dirty="0"/>
              <a:t>в стране и мире по оказанию госуслуг. </a:t>
            </a:r>
            <a:r>
              <a:rPr lang="ru-RU" sz="1400" dirty="0"/>
              <a:t>Специалисты центров всегда помогают посетителям с  улыбкой и заботой. </a:t>
            </a:r>
            <a:r>
              <a:rPr lang="ru-RU" sz="1400" b="1" dirty="0"/>
              <a:t>Каждый из 6 тысяч сотрудников обязан соблюдать</a:t>
            </a:r>
            <a:r>
              <a:rPr lang="ru-RU" sz="1400" dirty="0"/>
              <a:t> </a:t>
            </a:r>
            <a:r>
              <a:rPr lang="ru-RU" sz="1400" b="1" dirty="0" smtClean="0">
                <a:solidFill>
                  <a:schemeClr val="accent1"/>
                </a:solidFill>
              </a:rPr>
              <a:t>МОСКОВСКИЙ СТАНДАРТ ГОСУСЛУГ — свод </a:t>
            </a:r>
            <a:r>
              <a:rPr lang="ru-RU" sz="1400" b="1" dirty="0">
                <a:solidFill>
                  <a:schemeClr val="accent1"/>
                </a:solidFill>
              </a:rPr>
              <a:t>правил работы, </a:t>
            </a:r>
            <a:r>
              <a:rPr lang="ru-RU" sz="1400" dirty="0"/>
              <a:t>который утвердил Мэр Москвы </a:t>
            </a:r>
            <a:r>
              <a:rPr lang="ru-RU" sz="1400" dirty="0" err="1"/>
              <a:t>С.С.Собянин</a:t>
            </a:r>
            <a:r>
              <a:rPr lang="ru-RU" sz="1400" dirty="0"/>
              <a:t>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657050" y="2659500"/>
            <a:ext cx="3491879" cy="2484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4000" rIns="144000" rtlCol="0" anchor="ctr"/>
          <a:lstStyle/>
          <a:p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5747976" y="2773253"/>
            <a:ext cx="3288520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Клиент </a:t>
            </a:r>
            <a:r>
              <a:rPr lang="ru-RU" sz="1200" b="1" dirty="0"/>
              <a:t>всегда прав</a:t>
            </a:r>
            <a:r>
              <a:rPr lang="ru-RU" sz="1200" b="1" dirty="0" smtClean="0"/>
              <a:t>.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Главное – профессионализм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Беречь </a:t>
            </a:r>
            <a:r>
              <a:rPr lang="ru-RU" sz="1200" b="1" dirty="0"/>
              <a:t>время </a:t>
            </a:r>
            <a:r>
              <a:rPr lang="ru-RU" sz="1200" b="1" dirty="0" smtClean="0"/>
              <a:t>клиента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Выслушать</a:t>
            </a:r>
            <a:r>
              <a:rPr lang="ru-RU" sz="1200" b="1" dirty="0"/>
              <a:t>, услышать, </a:t>
            </a:r>
            <a:r>
              <a:rPr lang="ru-RU" sz="1200" b="1" dirty="0" smtClean="0"/>
              <a:t>помочь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Доступность </a:t>
            </a:r>
            <a:r>
              <a:rPr lang="ru-RU" sz="1200" b="1" dirty="0"/>
              <a:t>и </a:t>
            </a:r>
            <a:r>
              <a:rPr lang="ru-RU" sz="1200" b="1" dirty="0" smtClean="0"/>
              <a:t>удобство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Дружелюбие </a:t>
            </a:r>
            <a:r>
              <a:rPr lang="ru-RU" sz="1200" b="1" dirty="0"/>
              <a:t>и </a:t>
            </a:r>
            <a:r>
              <a:rPr lang="ru-RU" sz="1200" b="1" dirty="0" smtClean="0"/>
              <a:t>приветливость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Личная </a:t>
            </a:r>
            <a:r>
              <a:rPr lang="ru-RU" sz="1200" b="1" dirty="0"/>
              <a:t>ответственность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за </a:t>
            </a:r>
            <a:r>
              <a:rPr lang="ru-RU" sz="1200" b="1" dirty="0"/>
              <a:t>качество </a:t>
            </a:r>
            <a:r>
              <a:rPr lang="ru-RU" sz="1200" b="1" dirty="0" smtClean="0"/>
              <a:t>работы</a:t>
            </a:r>
          </a:p>
          <a:p>
            <a:pPr marL="273050" indent="-273050">
              <a:spcBef>
                <a:spcPts val="300"/>
              </a:spcBef>
              <a:buFont typeface="+mj-lt"/>
              <a:buAutoNum type="arabicPeriod"/>
            </a:pPr>
            <a:r>
              <a:rPr lang="ru-RU" sz="1200" b="1" dirty="0" smtClean="0"/>
              <a:t>Помощь </a:t>
            </a:r>
            <a:r>
              <a:rPr lang="ru-RU" sz="1200" b="1" dirty="0"/>
              <a:t>людям </a:t>
            </a: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>с </a:t>
            </a:r>
            <a:r>
              <a:rPr lang="ru-RU" sz="1200" b="1" dirty="0"/>
              <a:t>удовольствием и </a:t>
            </a:r>
            <a:r>
              <a:rPr lang="ru-RU" sz="1200" b="1" dirty="0" smtClean="0"/>
              <a:t>гордостью</a:t>
            </a:r>
            <a:endParaRPr lang="ru-RU" sz="1200" dirty="0"/>
          </a:p>
        </p:txBody>
      </p:sp>
      <p:sp>
        <p:nvSpPr>
          <p:cNvPr id="1025" name="Прямоугольник 1024"/>
          <p:cNvSpPr/>
          <p:nvPr/>
        </p:nvSpPr>
        <p:spPr>
          <a:xfrm>
            <a:off x="5652121" y="2283718"/>
            <a:ext cx="3496808" cy="3757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"/>
            <a:r>
              <a:rPr lang="ru-RU" sz="1600" b="1" dirty="0" smtClean="0"/>
              <a:t>8 ПРИНЦИПОВ</a:t>
            </a:r>
            <a:endParaRPr lang="ru-RU" sz="1400" dirty="0"/>
          </a:p>
        </p:txBody>
      </p:sp>
      <p:sp>
        <p:nvSpPr>
          <p:cNvPr id="1027" name="Прямоугольник 1026"/>
          <p:cNvSpPr/>
          <p:nvPr/>
        </p:nvSpPr>
        <p:spPr>
          <a:xfrm>
            <a:off x="7308304" y="2283718"/>
            <a:ext cx="1768946" cy="397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dirty="0">
                <a:solidFill>
                  <a:schemeClr val="bg1"/>
                </a:solidFill>
              </a:rPr>
              <a:t>московского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стандарта </a:t>
            </a:r>
            <a:r>
              <a:rPr lang="ru-RU" sz="1400" dirty="0">
                <a:solidFill>
                  <a:schemeClr val="bg1"/>
                </a:solidFill>
              </a:rPr>
              <a:t>госуслуг</a:t>
            </a:r>
          </a:p>
        </p:txBody>
      </p:sp>
    </p:spTree>
    <p:extLst>
      <p:ext uri="{BB962C8B-B14F-4D97-AF65-F5344CB8AC3E}">
        <p14:creationId xmlns="" xmlns:p14="http://schemas.microsoft.com/office/powerpoint/2010/main" val="1154516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11760" y="181323"/>
            <a:ext cx="4752528" cy="61139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tx2"/>
                </a:solidFill>
              </a:rPr>
              <a:t>Учебный центр –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первый в России!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423774" y="2770202"/>
            <a:ext cx="1902514" cy="37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&gt; </a:t>
            </a:r>
            <a:r>
              <a:rPr lang="ru-RU" sz="3600" b="1" dirty="0" smtClean="0">
                <a:solidFill>
                  <a:schemeClr val="accent1"/>
                </a:solidFill>
              </a:rPr>
              <a:t>6 000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9610" y="3185985"/>
            <a:ext cx="1916678" cy="371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b="1" dirty="0" smtClean="0">
                <a:solidFill>
                  <a:schemeClr val="accent1"/>
                </a:solidFill>
              </a:rPr>
              <a:t>сотрудников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71206" y="1426834"/>
            <a:ext cx="1281980" cy="37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&gt;</a:t>
            </a:r>
            <a:r>
              <a:rPr lang="ru-RU" sz="3600" b="1" dirty="0" smtClean="0">
                <a:solidFill>
                  <a:schemeClr val="accent1"/>
                </a:solidFill>
              </a:rPr>
              <a:t>20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27784" y="1936204"/>
            <a:ext cx="2664296" cy="1467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b="1" dirty="0" smtClean="0">
                <a:solidFill>
                  <a:schemeClr val="accent1"/>
                </a:solidFill>
              </a:rPr>
              <a:t>Различных программ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для повышения квалификации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56592" y="2422306"/>
            <a:ext cx="2099784" cy="1219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b="1" dirty="0" smtClean="0">
                <a:solidFill>
                  <a:schemeClr val="accent1"/>
                </a:solidFill>
              </a:rPr>
              <a:t>Курсов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tx2"/>
                </a:solidFill>
              </a:rPr>
              <a:t>систем дистанционного обучения</a:t>
            </a:r>
            <a:endParaRPr lang="ru-RU" sz="1600" b="1" dirty="0">
              <a:solidFill>
                <a:schemeClr val="tx2"/>
              </a:solidFill>
            </a:endParaRPr>
          </a:p>
        </p:txBody>
      </p:sp>
      <p:pic>
        <p:nvPicPr>
          <p:cNvPr id="2053" name="Picture 5" descr="C:\Users\Сотрудник\Desktop\Рабочие файлы\_Праздники\Пресс-Конференция_Госуслуги в мире\img\icons_conference-3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102"/>
          <a:stretch/>
        </p:blipFill>
        <p:spPr bwMode="auto">
          <a:xfrm>
            <a:off x="6820612" y="1505486"/>
            <a:ext cx="937380" cy="861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23" name="Группа 22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25" name="Нашивка 24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4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31" name="Picture 6" descr="C:\Users\Сотрудник\Desktop\Рабочие файлы\_Праздники\Пресс-Конференция_Госуслуги в мире\img\icons_conference-2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932"/>
          <a:stretch/>
        </p:blipFill>
        <p:spPr bwMode="auto">
          <a:xfrm>
            <a:off x="516977" y="2067694"/>
            <a:ext cx="1201660" cy="647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hamatovaor\Users\User\Google Диск\МФЦ\_БРЕНДИРОВАНИЕ И РЕКЛАМА\макеты\_Пиктограммы\icons-0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711"/>
          <a:stretch/>
        </p:blipFill>
        <p:spPr bwMode="auto">
          <a:xfrm>
            <a:off x="3503181" y="975207"/>
            <a:ext cx="1025733" cy="905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857599" y="1912936"/>
            <a:ext cx="1281980" cy="378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&gt;</a:t>
            </a:r>
            <a:r>
              <a:rPr lang="ru-RU" sz="3600" b="1" dirty="0" smtClean="0">
                <a:solidFill>
                  <a:schemeClr val="accent1"/>
                </a:solidFill>
              </a:rPr>
              <a:t>8</a:t>
            </a:r>
            <a:r>
              <a:rPr lang="en-US" sz="3600" b="1" dirty="0" smtClean="0">
                <a:solidFill>
                  <a:schemeClr val="accent1"/>
                </a:solidFill>
              </a:rPr>
              <a:t>0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463" y="2827714"/>
            <a:ext cx="538733" cy="53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627784" y="3408432"/>
            <a:ext cx="2736304" cy="1467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r>
              <a:rPr lang="ru-RU" b="1" dirty="0" smtClean="0">
                <a:solidFill>
                  <a:schemeClr val="accent1"/>
                </a:solidFill>
              </a:rPr>
              <a:t>В том числе обучающих программ </a:t>
            </a:r>
            <a:r>
              <a:rPr lang="ru-RU" b="1" dirty="0" smtClean="0">
                <a:solidFill>
                  <a:schemeClr val="tx2"/>
                </a:solidFill>
              </a:rPr>
              <a:t> по приему</a:t>
            </a:r>
          </a:p>
          <a:p>
            <a:r>
              <a:rPr lang="ru-RU" b="1" smtClean="0">
                <a:solidFill>
                  <a:schemeClr val="tx2"/>
                </a:solidFill>
              </a:rPr>
              <a:t>маломобильных граждан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30" name="Picture 4" descr="C:\Users\Сотрудник\Desktop\Рабочие файлы\_Праздники\Пресс-Конференция_Госуслуги в мире\icons_conference-2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33"/>
          <a:stretch/>
        </p:blipFill>
        <p:spPr bwMode="auto">
          <a:xfrm>
            <a:off x="4876800" y="2899722"/>
            <a:ext cx="4267200" cy="22437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83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11760" y="181323"/>
            <a:ext cx="4752528" cy="611393"/>
          </a:xfrm>
        </p:spPr>
        <p:txBody>
          <a:bodyPr anchor="ctr">
            <a:normAutofit fontScale="90000"/>
          </a:bodyPr>
          <a:lstStyle/>
          <a:p>
            <a:r>
              <a:rPr lang="ru-RU" dirty="0" smtClean="0"/>
              <a:t>Система карьерного роста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1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" name="Группа 22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25" name="Нашивка 24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4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4283968" y="1779662"/>
            <a:ext cx="2520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Больше знаешь </a:t>
            </a:r>
            <a:br>
              <a:rPr lang="ru-RU" sz="2800" b="1" dirty="0" smtClean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и делаешь – </a:t>
            </a:r>
            <a:r>
              <a:rPr lang="ru-RU" sz="2800" b="1" dirty="0" smtClean="0">
                <a:solidFill>
                  <a:schemeClr val="accent1"/>
                </a:solidFill>
              </a:rPr>
              <a:t/>
            </a:r>
            <a:br>
              <a:rPr lang="ru-RU" sz="2800" b="1" dirty="0" smtClean="0">
                <a:solidFill>
                  <a:schemeClr val="accent1"/>
                </a:solidFill>
              </a:rPr>
            </a:br>
            <a:r>
              <a:rPr lang="ru-RU" sz="2800" b="1" dirty="0" smtClean="0">
                <a:solidFill>
                  <a:schemeClr val="accent1"/>
                </a:solidFill>
              </a:rPr>
              <a:t>больше получаешь!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3075" name="Picture 3" descr="R:\Лиля\YandexDisk\Загрузки\для Сочи\разряды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6296" y="1131590"/>
            <a:ext cx="1660866" cy="3797846"/>
          </a:xfrm>
          <a:prstGeom prst="rect">
            <a:avLst/>
          </a:prstGeom>
          <a:noFill/>
        </p:spPr>
      </p:pic>
      <p:pic>
        <p:nvPicPr>
          <p:cNvPr id="3076" name="Picture 4" descr="R:\Лиля\YandexDisk\Загрузки\для Сочи\5years_icon-1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1347614"/>
            <a:ext cx="3394799" cy="339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104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2"/>
          <p:cNvGrpSpPr/>
          <p:nvPr/>
        </p:nvGrpSpPr>
        <p:grpSpPr>
          <a:xfrm flipH="1">
            <a:off x="0" y="3939902"/>
            <a:ext cx="5667367" cy="684684"/>
            <a:chOff x="2948795" y="-1136662"/>
            <a:chExt cx="5560335" cy="792088"/>
          </a:xfrm>
          <a:solidFill>
            <a:schemeClr val="accent2"/>
          </a:solidFill>
        </p:grpSpPr>
        <p:sp>
          <p:nvSpPr>
            <p:cNvPr id="27" name="Нашивка 26"/>
            <p:cNvSpPr/>
            <p:nvPr/>
          </p:nvSpPr>
          <p:spPr>
            <a:xfrm>
              <a:off x="2948795" y="-1136662"/>
              <a:ext cx="792088" cy="792088"/>
            </a:xfrm>
            <a:prstGeom prst="chevron">
              <a:avLst>
                <a:gd name="adj" fmla="val 406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387643" y="-1136662"/>
              <a:ext cx="5121487" cy="7920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>
                <a:solidFill>
                  <a:schemeClr val="accent1"/>
                </a:solidFill>
              </a:endParaRPr>
            </a:p>
          </p:txBody>
        </p:sp>
      </p:grp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11760" y="0"/>
            <a:ext cx="4752528" cy="915565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Система проектного</a:t>
            </a:r>
            <a:br>
              <a:rPr lang="ru-RU" dirty="0" smtClean="0"/>
            </a:br>
            <a:r>
              <a:rPr lang="ru-RU" dirty="0" smtClean="0"/>
              <a:t>управления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1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" name="Группа 22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25" name="Нашивка 24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4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sp>
        <p:nvSpPr>
          <p:cNvPr id="16" name="Объект 6"/>
          <p:cNvSpPr txBox="1">
            <a:spLocks/>
          </p:cNvSpPr>
          <p:nvPr/>
        </p:nvSpPr>
        <p:spPr>
          <a:xfrm>
            <a:off x="539553" y="4072038"/>
            <a:ext cx="4824536" cy="4204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ru-RU" sz="2400" dirty="0" err="1" smtClean="0">
                <a:solidFill>
                  <a:schemeClr val="bg1"/>
                </a:solidFill>
              </a:rPr>
              <a:t>Стартап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cap="none" dirty="0" smtClean="0">
                <a:solidFill>
                  <a:schemeClr val="bg1"/>
                </a:solidFill>
              </a:rPr>
              <a:t>городского значения</a:t>
            </a:r>
            <a:endParaRPr lang="ru-RU" sz="1600" cap="none" dirty="0" smtClean="0">
              <a:solidFill>
                <a:schemeClr val="bg1"/>
              </a:solidFill>
            </a:endParaRPr>
          </a:p>
        </p:txBody>
      </p:sp>
      <p:sp>
        <p:nvSpPr>
          <p:cNvPr id="17" name="Объект 6"/>
          <p:cNvSpPr txBox="1">
            <a:spLocks/>
          </p:cNvSpPr>
          <p:nvPr/>
        </p:nvSpPr>
        <p:spPr>
          <a:xfrm>
            <a:off x="556383" y="1203598"/>
            <a:ext cx="4663689" cy="24482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/>
              <a:t>Любой сотрудник может</a:t>
            </a:r>
          </a:p>
          <a:p>
            <a:pPr marL="273050" indent="-273050">
              <a:buClr>
                <a:schemeClr val="accent1"/>
              </a:buClr>
            </a:pPr>
            <a:r>
              <a:rPr lang="ru-RU" sz="2400" cap="none" dirty="0" smtClean="0">
                <a:solidFill>
                  <a:schemeClr val="tx2"/>
                </a:solidFill>
              </a:rPr>
              <a:t>предложить идею, </a:t>
            </a:r>
          </a:p>
          <a:p>
            <a:pPr marL="273050" indent="-273050">
              <a:buClr>
                <a:schemeClr val="accent1"/>
              </a:buClr>
            </a:pPr>
            <a:r>
              <a:rPr lang="ru-RU" sz="2400" cap="none" dirty="0" smtClean="0">
                <a:solidFill>
                  <a:schemeClr val="tx2"/>
                </a:solidFill>
              </a:rPr>
              <a:t>взяться за ее реализацию,</a:t>
            </a:r>
          </a:p>
          <a:p>
            <a:pPr marL="273050" indent="-273050">
              <a:buClr>
                <a:schemeClr val="accent1"/>
              </a:buClr>
            </a:pPr>
            <a:r>
              <a:rPr lang="ru-RU" sz="2400" cap="none" dirty="0" smtClean="0">
                <a:solidFill>
                  <a:schemeClr val="tx2"/>
                </a:solidFill>
              </a:rPr>
              <a:t>возглавить проект</a:t>
            </a:r>
            <a:endParaRPr lang="ru-RU" sz="1600" cap="none" dirty="0" smtClean="0">
              <a:solidFill>
                <a:schemeClr val="tx2"/>
              </a:solidFill>
            </a:endParaRPr>
          </a:p>
        </p:txBody>
      </p:sp>
      <p:pic>
        <p:nvPicPr>
          <p:cNvPr id="5124" name="Picture 4" descr="R:\Лиля\YandexDisk\Загрузки\для Сочи\5years_icon-0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203598"/>
            <a:ext cx="3394348" cy="3394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104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11760" y="181323"/>
            <a:ext cx="4752528" cy="611393"/>
          </a:xfrm>
        </p:spPr>
        <p:txBody>
          <a:bodyPr anchor="ctr">
            <a:normAutofit/>
          </a:bodyPr>
          <a:lstStyle/>
          <a:p>
            <a:r>
              <a:rPr lang="ru-RU" dirty="0" smtClean="0"/>
              <a:t>Мы – одна команда!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1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" name="Группа 22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25" name="Нашивка 24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4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4788024" y="1563638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более </a:t>
            </a:r>
            <a:r>
              <a:rPr lang="ru-RU" sz="4800" b="1" dirty="0" smtClean="0">
                <a:solidFill>
                  <a:schemeClr val="accent1"/>
                </a:solidFill>
              </a:rPr>
              <a:t>250</a:t>
            </a:r>
            <a:r>
              <a:rPr lang="ru-RU" sz="3600" b="1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tx2"/>
                </a:solidFill>
              </a:rPr>
              <a:t>СОТРУДНИКОВ-СПОРТСМЕНОВ</a:t>
            </a:r>
          </a:p>
        </p:txBody>
      </p:sp>
      <p:pic>
        <p:nvPicPr>
          <p:cNvPr id="4098" name="Picture 2" descr="R:\Лиля\YandexDisk\Загрузки\для Сочи\Spartakiada_Mydocs_logo.png"/>
          <p:cNvPicPr>
            <a:picLocks noChangeAspect="1" noChangeArrowheads="1"/>
          </p:cNvPicPr>
          <p:nvPr/>
        </p:nvPicPr>
        <p:blipFill>
          <a:blip r:embed="rId3"/>
          <a:srcRect l="10080" t="13384" r="10541" b="13613"/>
          <a:stretch>
            <a:fillRect/>
          </a:stretch>
        </p:blipFill>
        <p:spPr bwMode="auto">
          <a:xfrm>
            <a:off x="1187624" y="1203598"/>
            <a:ext cx="3225959" cy="2304256"/>
          </a:xfrm>
          <a:prstGeom prst="rect">
            <a:avLst/>
          </a:prstGeom>
          <a:noFill/>
        </p:spPr>
      </p:pic>
      <p:pic>
        <p:nvPicPr>
          <p:cNvPr id="4099" name="Picture 3" descr="R:\Лиля\YandexDisk\Загрузки\для Сочи\Spartakiada_BG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998" y="3651870"/>
            <a:ext cx="8546004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1047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ducypedia.karadimov.info/library/BlankMap-Worl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79" r="1247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3384376" cy="50405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2011-2016</a:t>
            </a:r>
            <a:endParaRPr lang="ru-RU" sz="2800" dirty="0">
              <a:solidFill>
                <a:schemeClr val="tx2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236296" y="380391"/>
            <a:ext cx="1907704" cy="540668"/>
            <a:chOff x="6138902" y="-1136662"/>
            <a:chExt cx="2142402" cy="715953"/>
          </a:xfrm>
          <a:solidFill>
            <a:schemeClr val="bg1"/>
          </a:solidFill>
          <a:effectLst/>
        </p:grpSpPr>
        <p:grpSp>
          <p:nvGrpSpPr>
            <p:cNvPr id="11" name="Группа 10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3" name="Нашивка 12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2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noFill/>
          </p:spPr>
          <p:txBody>
            <a:bodyPr vert="horz" lIns="0" tIns="0" rIns="0" bIns="0" rtlCol="0" anchor="t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>
                  <a:solidFill>
                    <a:schemeClr val="bg2"/>
                  </a:solidFill>
                </a:rPr>
                <a:t>МОСКВА</a:t>
              </a:r>
              <a:endParaRPr lang="ru-RU" sz="2000" cap="none" dirty="0">
                <a:solidFill>
                  <a:schemeClr val="bg2"/>
                </a:solidFill>
              </a:endParaRPr>
            </a:p>
          </p:txBody>
        </p:sp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395536" y="921059"/>
            <a:ext cx="3384376" cy="5040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/>
                </a:solidFill>
              </a:rPr>
              <a:t>РЕЗУЛЬТАТЫ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931790"/>
            <a:ext cx="2206828" cy="18722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tlCol="0" anchor="ctr"/>
          <a:lstStyle/>
          <a:p>
            <a:r>
              <a:rPr lang="ru-RU" sz="1400" b="1" dirty="0" smtClean="0">
                <a:solidFill>
                  <a:schemeClr val="tx2"/>
                </a:solidFill>
              </a:rPr>
              <a:t>*МОСКВА</a:t>
            </a:r>
            <a:r>
              <a:rPr lang="ru-RU" sz="1400" dirty="0" smtClean="0">
                <a:solidFill>
                  <a:schemeClr val="tx2"/>
                </a:solidFill>
              </a:rPr>
              <a:t> </a:t>
            </a:r>
            <a:r>
              <a:rPr lang="ru-RU" sz="1400" dirty="0">
                <a:solidFill>
                  <a:schemeClr val="tx2"/>
                </a:solidFill>
              </a:rPr>
              <a:t>– </a:t>
            </a:r>
            <a:r>
              <a:rPr lang="ru-RU" sz="1400" dirty="0" smtClean="0">
                <a:solidFill>
                  <a:schemeClr val="tx2"/>
                </a:solidFill>
              </a:rPr>
              <a:t/>
            </a:r>
            <a:br>
              <a:rPr lang="ru-RU" sz="1400" dirty="0" smtClean="0">
                <a:solidFill>
                  <a:schemeClr val="tx2"/>
                </a:solidFill>
              </a:rPr>
            </a:br>
            <a:r>
              <a:rPr lang="ru-RU" sz="1400" dirty="0" smtClean="0">
                <a:solidFill>
                  <a:schemeClr val="tx2"/>
                </a:solidFill>
              </a:rPr>
              <a:t>в </a:t>
            </a:r>
            <a:r>
              <a:rPr lang="ru-RU" sz="1400" dirty="0">
                <a:solidFill>
                  <a:schemeClr val="tx2"/>
                </a:solidFill>
              </a:rPr>
              <a:t>тройке мировых лидеров по развитию госуслуг </a:t>
            </a:r>
            <a:r>
              <a:rPr lang="ru-RU" sz="1400" dirty="0" smtClean="0">
                <a:solidFill>
                  <a:schemeClr val="tx2"/>
                </a:solidFill>
              </a:rPr>
              <a:t>по </a:t>
            </a:r>
            <a:r>
              <a:rPr lang="ru-RU" sz="1400" dirty="0">
                <a:solidFill>
                  <a:schemeClr val="tx2"/>
                </a:solidFill>
              </a:rPr>
              <a:t>итогам исследования, </a:t>
            </a:r>
            <a:r>
              <a:rPr lang="en-US" sz="1400" dirty="0" smtClean="0">
                <a:solidFill>
                  <a:schemeClr val="tx2"/>
                </a:solidFill>
              </a:rPr>
              <a:t/>
            </a:r>
            <a:br>
              <a:rPr lang="en-US" sz="1400" dirty="0" smtClean="0">
                <a:solidFill>
                  <a:schemeClr val="tx2"/>
                </a:solidFill>
              </a:rPr>
            </a:br>
            <a:r>
              <a:rPr lang="ru-RU" sz="1400" dirty="0" smtClean="0">
                <a:solidFill>
                  <a:schemeClr val="tx2"/>
                </a:solidFill>
              </a:rPr>
              <a:t>проведенного </a:t>
            </a:r>
            <a:r>
              <a:rPr lang="en-US" sz="1400" dirty="0" smtClean="0">
                <a:solidFill>
                  <a:schemeClr val="tx2"/>
                </a:solidFill>
              </a:rPr>
              <a:t>PricewaterhouseCoopers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339752" y="28638"/>
            <a:ext cx="5555905" cy="5040000"/>
            <a:chOff x="2536304" y="28638"/>
            <a:chExt cx="5555905" cy="5040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304" y="28638"/>
              <a:ext cx="5555905" cy="504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5652120" y="2139702"/>
              <a:ext cx="216024" cy="3240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400" b="1" dirty="0" smtClean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  <a:endParaRPr lang="ru-RU" sz="14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480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mfc-gate\Marketing$\МФЦ\_БРЕНДИРОВАНИЕ И РЕКЛАМА\_МЕДИАТЕКА\Презентации\_2016\для российско-немецкой конференции\мобильный офи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7477126" cy="4229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11760" y="181323"/>
            <a:ext cx="4752528" cy="61139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Виртуальный офис</a:t>
            </a:r>
            <a:br>
              <a:rPr lang="ru-RU" dirty="0" smtClean="0"/>
            </a:br>
            <a:r>
              <a:rPr lang="ru-RU" dirty="0" smtClean="0"/>
              <a:t>предоставления </a:t>
            </a:r>
            <a:r>
              <a:rPr lang="ru-RU" dirty="0" err="1" smtClean="0"/>
              <a:t>госуслуг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2" name="Группа 5"/>
          <p:cNvGrpSpPr/>
          <p:nvPr/>
        </p:nvGrpSpPr>
        <p:grpSpPr>
          <a:xfrm>
            <a:off x="0" y="666611"/>
            <a:ext cx="9144000" cy="630785"/>
            <a:chOff x="-445249" y="880804"/>
            <a:chExt cx="9144000" cy="63078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1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4" name="Группа 22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25" name="Нашивка 24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4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sp>
        <p:nvSpPr>
          <p:cNvPr id="19" name="Объект 6"/>
          <p:cNvSpPr txBox="1">
            <a:spLocks/>
          </p:cNvSpPr>
          <p:nvPr/>
        </p:nvSpPr>
        <p:spPr>
          <a:xfrm>
            <a:off x="3220800" y="2698188"/>
            <a:ext cx="4646543" cy="737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sz="1600" cap="none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ТЕПЕРЬ ПО ПУТИ НА РАБОТУ</a:t>
            </a:r>
            <a:endParaRPr lang="ru-RU" sz="1600" cap="none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1050" cap="none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(МЦК «БАЛТИЙСКАЯ»),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050" cap="none" dirty="0" smtClean="0"/>
              <a:t>ВЫ МОЖЕТЕ ПОЛУЧИТЬ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050" cap="none" dirty="0" smtClean="0"/>
              <a:t>(В ФОРМАТЕ ВИДЕО-КОНСУЛЬТАЦИИ)</a:t>
            </a:r>
            <a:endParaRPr lang="ru-RU" sz="1050" cap="none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1200" cap="none" dirty="0">
              <a:solidFill>
                <a:schemeClr val="tx2"/>
              </a:solidFill>
            </a:endParaRPr>
          </a:p>
        </p:txBody>
      </p:sp>
      <p:pic>
        <p:nvPicPr>
          <p:cNvPr id="22" name="Picture 9" descr="R:\Лиля\YandexDisk\Загрузки\для Сочи\Виртуальная кабина.jpg"/>
          <p:cNvPicPr>
            <a:picLocks noChangeAspect="1" noChangeArrowheads="1"/>
          </p:cNvPicPr>
          <p:nvPr/>
        </p:nvPicPr>
        <p:blipFill>
          <a:blip r:embed="rId4"/>
          <a:srcRect l="18445" r="18318"/>
          <a:stretch>
            <a:fillRect/>
          </a:stretch>
        </p:blipFill>
        <p:spPr bwMode="auto">
          <a:xfrm>
            <a:off x="6664287" y="1995685"/>
            <a:ext cx="2228193" cy="2232383"/>
          </a:xfrm>
          <a:prstGeom prst="ellipse">
            <a:avLst/>
          </a:prstGeom>
          <a:ln w="28575" cap="rnd">
            <a:solidFill>
              <a:schemeClr val="bg2"/>
            </a:solidFill>
          </a:ln>
          <a:effectLst>
            <a:outerShdw blurRad="114300" sx="103000" sy="103000" algn="ctr" rotWithShape="0">
              <a:prstClr val="black">
                <a:alpha val="14000"/>
              </a:prstClr>
            </a:outerShdw>
          </a:effectLst>
        </p:spPr>
      </p:pic>
      <p:sp>
        <p:nvSpPr>
          <p:cNvPr id="27" name="Объект 6"/>
          <p:cNvSpPr txBox="1">
            <a:spLocks/>
          </p:cNvSpPr>
          <p:nvPr/>
        </p:nvSpPr>
        <p:spPr>
          <a:xfrm>
            <a:off x="204805" y="1565176"/>
            <a:ext cx="2711012" cy="4408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000" b="1" i="0" kern="1200" cap="all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sz="1750" cap="none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 ПУТИ НА РАБОТУ</a:t>
            </a:r>
          </a:p>
        </p:txBody>
      </p:sp>
    </p:spTree>
    <p:extLst>
      <p:ext uri="{BB962C8B-B14F-4D97-AF65-F5344CB8AC3E}">
        <p14:creationId xmlns="" xmlns:p14="http://schemas.microsoft.com/office/powerpoint/2010/main" val="21368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hamatovaor\Users\User\Google Диск\МФЦ\_МЕДИАТЕКА\Презентации\_2015\Дубай_конференция\img\Moscow-Wallpapers-HD-Desktop-BAckground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25" t="13298" b="14004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165342"/>
          </a:xfrm>
          <a:prstGeom prst="rect">
            <a:avLst/>
          </a:prstGeom>
          <a:solidFill>
            <a:schemeClr val="lt1">
              <a:alpha val="5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6959" y="2377568"/>
            <a:ext cx="9144000" cy="2787774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17000"/>
                </a:schemeClr>
              </a:gs>
              <a:gs pos="0">
                <a:schemeClr val="bg2">
                  <a:alpha val="61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11560" y="2695229"/>
            <a:ext cx="7344816" cy="1676721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>
                <a:solidFill>
                  <a:schemeClr val="tx2"/>
                </a:solidFill>
              </a:rPr>
              <a:t>Мы слышим, чего хотят посетители, и делаем то, </a:t>
            </a:r>
            <a:br>
              <a:rPr lang="ru-RU" sz="3200" dirty="0" smtClean="0">
                <a:solidFill>
                  <a:schemeClr val="tx2"/>
                </a:solidFill>
              </a:rPr>
            </a:br>
            <a:r>
              <a:rPr lang="ru-RU" sz="3200" dirty="0" smtClean="0">
                <a:solidFill>
                  <a:schemeClr val="tx2"/>
                </a:solidFill>
              </a:rPr>
              <a:t>о чем они просят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9"/>
          </p:nvPr>
        </p:nvSpPr>
        <p:spPr>
          <a:xfrm>
            <a:off x="3815916" y="4371950"/>
            <a:ext cx="4248472" cy="576064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chemeClr val="tx2"/>
                </a:solidFill>
              </a:rPr>
              <a:t>И даже чуточку больше…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2" name="Picture 2" descr="\\hamatovaor\Users\User\Google Диск\МФЦ\_БРЕНДИРОВАНИЕ И РЕКЛАМА\фирстиль\Мои Документы\Исходники\Main\Logo\Rus\logo_Hor_S polzoi-zabotoy-ulibkoy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7494"/>
            <a:ext cx="3324424" cy="18672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087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062" y="7033"/>
            <a:ext cx="9159061" cy="5151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5136467"/>
          </a:xfrm>
          <a:prstGeom prst="rect">
            <a:avLst/>
          </a:prstGeom>
          <a:solidFill>
            <a:schemeClr val="lt1">
              <a:alpha val="2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6200000">
            <a:off x="-1855471" y="2766909"/>
            <a:ext cx="4212515" cy="501574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ДОСТУПНОСТЬ УСЛУГ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87661" y="1169559"/>
            <a:ext cx="1224137" cy="1569103"/>
            <a:chOff x="753130" y="1283269"/>
            <a:chExt cx="1224137" cy="1569103"/>
          </a:xfrm>
        </p:grpSpPr>
        <p:sp>
          <p:nvSpPr>
            <p:cNvPr id="9" name="Объект 6"/>
            <p:cNvSpPr txBox="1">
              <a:spLocks/>
            </p:cNvSpPr>
            <p:nvPr/>
          </p:nvSpPr>
          <p:spPr>
            <a:xfrm>
              <a:off x="753130" y="2075357"/>
              <a:ext cx="1224137" cy="77701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200" dirty="0" smtClean="0"/>
                <a:t>1</a:t>
              </a:r>
              <a:r>
                <a:rPr lang="ru-RU" sz="3200" dirty="0" smtClean="0"/>
                <a:t>70</a:t>
              </a:r>
              <a:r>
                <a:rPr lang="en-US" sz="3200" dirty="0" smtClean="0"/>
                <a:t> </a:t>
              </a:r>
              <a:r>
                <a:rPr lang="ru-RU" sz="3200" dirty="0" smtClean="0"/>
                <a:t/>
              </a:r>
              <a:br>
                <a:rPr lang="ru-RU" sz="3200" dirty="0" smtClean="0"/>
              </a:br>
              <a:r>
                <a:rPr lang="ru-RU" sz="1800" cap="none" dirty="0" smtClean="0">
                  <a:solidFill>
                    <a:schemeClr val="tx2"/>
                  </a:solidFill>
                </a:rPr>
                <a:t>услуг</a:t>
              </a:r>
              <a:endParaRPr lang="ru-RU" sz="1600" b="0" cap="none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3" descr="C:\Users\Сотрудник\Desktop\Рабочие файлы\Листовки, брошюры\Листовка_Сбербанк+МД\PPT\ppt_icons-0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990" y="1283269"/>
              <a:ext cx="712417" cy="7124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3563888" y="1203168"/>
            <a:ext cx="2088232" cy="1682070"/>
            <a:chOff x="4302872" y="1093191"/>
            <a:chExt cx="2088232" cy="1682070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4302872" y="1779661"/>
              <a:ext cx="2088232" cy="995600"/>
              <a:chOff x="3527246" y="2420888"/>
              <a:chExt cx="2088232" cy="995600"/>
            </a:xfrm>
          </p:grpSpPr>
          <p:sp>
            <p:nvSpPr>
              <p:cNvPr id="41" name="Объект 6"/>
              <p:cNvSpPr txBox="1">
                <a:spLocks/>
              </p:cNvSpPr>
              <p:nvPr/>
            </p:nvSpPr>
            <p:spPr>
              <a:xfrm>
                <a:off x="4097110" y="2420888"/>
                <a:ext cx="1010551" cy="4320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3200" dirty="0" smtClean="0"/>
                  <a:t>127</a:t>
                </a:r>
                <a:endParaRPr lang="ru-RU" sz="11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Объект 6"/>
              <p:cNvSpPr txBox="1">
                <a:spLocks/>
              </p:cNvSpPr>
              <p:nvPr/>
            </p:nvSpPr>
            <p:spPr>
              <a:xfrm>
                <a:off x="3527246" y="2861071"/>
                <a:ext cx="2088232" cy="55541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800" cap="none" dirty="0" smtClean="0">
                    <a:solidFill>
                      <a:schemeClr val="tx2"/>
                    </a:solidFill>
                  </a:rPr>
                  <a:t>центров </a:t>
                </a:r>
                <a:br>
                  <a:rPr lang="ru-RU" sz="1800" cap="none" dirty="0" smtClean="0">
                    <a:solidFill>
                      <a:schemeClr val="tx2"/>
                    </a:solidFill>
                  </a:rPr>
                </a:br>
                <a:r>
                  <a:rPr lang="ru-RU" sz="1800" cap="none" dirty="0" smtClean="0">
                    <a:solidFill>
                      <a:schemeClr val="tx2"/>
                    </a:solidFill>
                  </a:rPr>
                  <a:t>госуслуг</a:t>
                </a:r>
                <a:endParaRPr lang="ru-RU" sz="11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6" name="Группа 15"/>
            <p:cNvGrpSpPr/>
            <p:nvPr/>
          </p:nvGrpSpPr>
          <p:grpSpPr>
            <a:xfrm>
              <a:off x="5004614" y="1093191"/>
              <a:ext cx="875668" cy="658196"/>
              <a:chOff x="4591160" y="1188221"/>
              <a:chExt cx="749239" cy="563166"/>
            </a:xfrm>
          </p:grpSpPr>
          <p:grpSp>
            <p:nvGrpSpPr>
              <p:cNvPr id="3" name="Группа 2"/>
              <p:cNvGrpSpPr/>
              <p:nvPr/>
            </p:nvGrpSpPr>
            <p:grpSpPr>
              <a:xfrm>
                <a:off x="4591160" y="1233474"/>
                <a:ext cx="749239" cy="355188"/>
                <a:chOff x="4591160" y="1233474"/>
                <a:chExt cx="749239" cy="355188"/>
              </a:xfrm>
            </p:grpSpPr>
            <p:pic>
              <p:nvPicPr>
                <p:cNvPr id="71" name="Picture 3" descr="\\hamatovaor\Users\User\Google Диск\МФЦ\_МЕДИАТЕКА\Презентации\_2015\Дубай_конференция\img\images+icons-24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51469" y="1233474"/>
                  <a:ext cx="288930" cy="3551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2" name="Picture 3" descr="\\hamatovaor\Users\User\Google Диск\МФЦ\_МЕДИАТЕКА\Презентации\_2015\Дубай_конференция\img\images+icons-24.pn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91160" y="1233474"/>
                  <a:ext cx="288930" cy="3551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23" name="Picture 3" descr="\\hamatovaor\Users\User\Google Диск\МФЦ\_МЕДИАТЕКА\Презентации\_2015\Дубай_конференция\img\images+icons-24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6724" y="1188221"/>
                <a:ext cx="458110" cy="563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" name="Группа 4"/>
          <p:cNvGrpSpPr/>
          <p:nvPr/>
        </p:nvGrpSpPr>
        <p:grpSpPr>
          <a:xfrm>
            <a:off x="3341289" y="3345828"/>
            <a:ext cx="2628292" cy="1530178"/>
            <a:chOff x="549708" y="3487573"/>
            <a:chExt cx="2628292" cy="1530178"/>
          </a:xfrm>
        </p:grpSpPr>
        <p:sp>
          <p:nvSpPr>
            <p:cNvPr id="20" name="Объект 6"/>
            <p:cNvSpPr txBox="1">
              <a:spLocks/>
            </p:cNvSpPr>
            <p:nvPr/>
          </p:nvSpPr>
          <p:spPr>
            <a:xfrm>
              <a:off x="549708" y="4212205"/>
              <a:ext cx="2628292" cy="80554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200" dirty="0" smtClean="0"/>
                <a:t>&gt;</a:t>
              </a:r>
              <a:r>
                <a:rPr lang="ru-RU" sz="3200" dirty="0" smtClean="0"/>
                <a:t>6</a:t>
              </a:r>
              <a:r>
                <a:rPr lang="en-US" sz="3200" dirty="0" smtClean="0"/>
                <a:t> 000</a:t>
              </a:r>
              <a:endParaRPr lang="ru-RU" sz="3200" dirty="0"/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1800" cap="none" dirty="0" smtClean="0">
                  <a:solidFill>
                    <a:schemeClr val="tx2"/>
                  </a:solidFill>
                </a:rPr>
                <a:t>окон приёма</a:t>
              </a:r>
              <a:endParaRPr lang="ru-RU" b="0" cap="none" dirty="0">
                <a:solidFill>
                  <a:schemeClr val="tx2"/>
                </a:solidFill>
              </a:endParaRPr>
            </a:p>
          </p:txBody>
        </p:sp>
        <p:pic>
          <p:nvPicPr>
            <p:cNvPr id="5126" name="Picture 6" descr="C:\Users\Сотрудник\Desktop\images+icons-09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329" t="7557" r="5226" b="11601"/>
            <a:stretch/>
          </p:blipFill>
          <p:spPr bwMode="auto">
            <a:xfrm>
              <a:off x="1568220" y="3487573"/>
              <a:ext cx="720618" cy="6440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5756526" y="3386992"/>
            <a:ext cx="2352795" cy="1489013"/>
            <a:chOff x="3256434" y="3528737"/>
            <a:chExt cx="2352795" cy="1489013"/>
          </a:xfrm>
        </p:grpSpPr>
        <p:sp>
          <p:nvSpPr>
            <p:cNvPr id="14" name="Объект 6"/>
            <p:cNvSpPr txBox="1">
              <a:spLocks/>
            </p:cNvSpPr>
            <p:nvPr/>
          </p:nvSpPr>
          <p:spPr>
            <a:xfrm>
              <a:off x="3256434" y="4194989"/>
              <a:ext cx="2352795" cy="8227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/>
                <a:t>&gt;</a:t>
              </a:r>
              <a:r>
                <a:rPr lang="ru-RU" sz="3200" dirty="0" smtClean="0"/>
                <a:t>70</a:t>
              </a:r>
              <a:r>
                <a:rPr lang="en-US" sz="3200" dirty="0" smtClean="0"/>
                <a:t> 000</a:t>
              </a:r>
              <a:r>
                <a:rPr lang="ru-RU" sz="3200" dirty="0" smtClean="0"/>
                <a:t/>
              </a:r>
              <a:br>
                <a:rPr lang="ru-RU" sz="3200" dirty="0" smtClean="0"/>
              </a:br>
              <a:r>
                <a:rPr lang="ru-RU" sz="1800" cap="none" dirty="0" smtClean="0">
                  <a:solidFill>
                    <a:schemeClr val="tx2"/>
                  </a:solidFill>
                </a:rPr>
                <a:t>посетителей в день</a:t>
              </a:r>
              <a:endParaRPr lang="ru-RU" sz="1100" dirty="0">
                <a:solidFill>
                  <a:schemeClr val="tx2"/>
                </a:solidFill>
              </a:endParaRPr>
            </a:p>
          </p:txBody>
        </p:sp>
        <p:pic>
          <p:nvPicPr>
            <p:cNvPr id="5127" name="Picture 7" descr="C:\Users\Сотрудник\Desktop\images+icons-17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840" t="9995" r="14643" b="12916"/>
            <a:stretch/>
          </p:blipFill>
          <p:spPr bwMode="auto">
            <a:xfrm>
              <a:off x="4172474" y="3528737"/>
              <a:ext cx="700262" cy="6722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1115616" y="3257791"/>
            <a:ext cx="2225673" cy="1762231"/>
            <a:chOff x="1907703" y="1111004"/>
            <a:chExt cx="2225673" cy="1762231"/>
          </a:xfrm>
        </p:grpSpPr>
        <p:sp>
          <p:nvSpPr>
            <p:cNvPr id="11" name="Объект 6"/>
            <p:cNvSpPr txBox="1">
              <a:spLocks/>
            </p:cNvSpPr>
            <p:nvPr/>
          </p:nvSpPr>
          <p:spPr>
            <a:xfrm>
              <a:off x="1907703" y="2201803"/>
              <a:ext cx="2225673" cy="671432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80000"/>
                </a:lnSpc>
                <a:spcBef>
                  <a:spcPts val="0"/>
                </a:spcBef>
                <a:buNone/>
              </a:pPr>
              <a:r>
                <a:rPr lang="ru-RU" sz="1800" cap="none" dirty="0" smtClean="0">
                  <a:solidFill>
                    <a:schemeClr val="tx2"/>
                  </a:solidFill>
                </a:rPr>
                <a:t>Услуг</a:t>
              </a:r>
              <a:br>
                <a:rPr lang="ru-RU" sz="1800" cap="none" dirty="0" smtClean="0">
                  <a:solidFill>
                    <a:schemeClr val="tx2"/>
                  </a:solidFill>
                </a:rPr>
              </a:br>
              <a:r>
                <a:rPr lang="ru-RU" sz="1800" cap="none" dirty="0" smtClean="0">
                  <a:solidFill>
                    <a:schemeClr val="tx2"/>
                  </a:solidFill>
                </a:rPr>
                <a:t>без привязки </a:t>
              </a:r>
              <a:br>
                <a:rPr lang="ru-RU" sz="1800" cap="none" dirty="0" smtClean="0">
                  <a:solidFill>
                    <a:schemeClr val="tx2"/>
                  </a:solidFill>
                </a:rPr>
              </a:br>
              <a:r>
                <a:rPr lang="ru-RU" sz="1800" cap="none" dirty="0" smtClean="0">
                  <a:solidFill>
                    <a:schemeClr val="tx2"/>
                  </a:solidFill>
                </a:rPr>
                <a:t>к месту прописки</a:t>
              </a:r>
              <a:endParaRPr lang="ru-RU" sz="1800" cap="none" dirty="0">
                <a:solidFill>
                  <a:schemeClr val="tx2"/>
                </a:solidFill>
              </a:endParaRPr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2575853" y="1111004"/>
              <a:ext cx="993288" cy="993288"/>
              <a:chOff x="2152631" y="1111004"/>
              <a:chExt cx="993288" cy="993288"/>
            </a:xfrm>
          </p:grpSpPr>
          <p:pic>
            <p:nvPicPr>
              <p:cNvPr id="5132" name="Picture 12" descr="C:\Users\Сотрудник\Desktop\images+icons-26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631" y="1111004"/>
                <a:ext cx="993288" cy="993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Прямоугольник 30"/>
              <p:cNvSpPr/>
              <p:nvPr/>
            </p:nvSpPr>
            <p:spPr>
              <a:xfrm>
                <a:off x="2215503" y="1321683"/>
                <a:ext cx="867545" cy="58477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ru-RU" sz="3200" b="1" cap="all" dirty="0">
                    <a:solidFill>
                      <a:schemeClr val="accent1"/>
                    </a:solidFill>
                  </a:rPr>
                  <a:t>97</a:t>
                </a:r>
                <a:r>
                  <a:rPr lang="ru-RU" b="1" cap="all" dirty="0">
                    <a:solidFill>
                      <a:schemeClr val="accent1"/>
                    </a:solidFill>
                  </a:rPr>
                  <a:t>%</a:t>
                </a:r>
              </a:p>
            </p:txBody>
          </p:sp>
        </p:grpSp>
      </p:grpSp>
      <p:grpSp>
        <p:nvGrpSpPr>
          <p:cNvPr id="18" name="Группа 17"/>
          <p:cNvGrpSpPr/>
          <p:nvPr/>
        </p:nvGrpSpPr>
        <p:grpSpPr>
          <a:xfrm>
            <a:off x="5621855" y="1169559"/>
            <a:ext cx="2487467" cy="1832735"/>
            <a:chOff x="6470752" y="1059582"/>
            <a:chExt cx="2487467" cy="1832735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7216745" y="1059582"/>
              <a:ext cx="723118" cy="812691"/>
              <a:chOff x="7216745" y="1059582"/>
              <a:chExt cx="723118" cy="812691"/>
            </a:xfrm>
          </p:grpSpPr>
          <p:pic>
            <p:nvPicPr>
              <p:cNvPr id="5128" name="Picture 8" descr="C:\Users\Сотрудник\Desktop\images+icons-20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0690" r="5835" b="5443"/>
              <a:stretch/>
            </p:blipFill>
            <p:spPr bwMode="auto">
              <a:xfrm>
                <a:off x="7216745" y="1059582"/>
                <a:ext cx="723118" cy="760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Прямоугольник 28"/>
              <p:cNvSpPr/>
              <p:nvPr/>
            </p:nvSpPr>
            <p:spPr>
              <a:xfrm>
                <a:off x="7372158" y="1287498"/>
                <a:ext cx="41229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200" b="1" dirty="0">
                    <a:solidFill>
                      <a:schemeClr val="accent1"/>
                    </a:solidFill>
                  </a:rPr>
                  <a:t>7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6470752" y="1819715"/>
              <a:ext cx="2251962" cy="1072602"/>
              <a:chOff x="6470752" y="1819715"/>
              <a:chExt cx="2251962" cy="1072602"/>
            </a:xfrm>
          </p:grpSpPr>
          <p:sp>
            <p:nvSpPr>
              <p:cNvPr id="25" name="Объект 6"/>
              <p:cNvSpPr txBox="1">
                <a:spLocks/>
              </p:cNvSpPr>
              <p:nvPr/>
            </p:nvSpPr>
            <p:spPr>
              <a:xfrm>
                <a:off x="6605423" y="1819715"/>
                <a:ext cx="2117291" cy="319987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600" cap="none" dirty="0" smtClean="0">
                    <a:solidFill>
                      <a:schemeClr val="tx2"/>
                    </a:solidFill>
                  </a:rPr>
                  <a:t>в неделю</a:t>
                </a:r>
                <a:endParaRPr lang="ru-RU" sz="105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6" name="Объект 6"/>
              <p:cNvSpPr txBox="1">
                <a:spLocks/>
              </p:cNvSpPr>
              <p:nvPr/>
            </p:nvSpPr>
            <p:spPr>
              <a:xfrm>
                <a:off x="6470752" y="2139702"/>
                <a:ext cx="1743786" cy="38850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70000"/>
                  </a:lnSpc>
                  <a:buNone/>
                </a:pPr>
                <a:r>
                  <a:rPr lang="ru-RU" sz="1800" cap="none" dirty="0" smtClean="0">
                    <a:solidFill>
                      <a:schemeClr val="tx2"/>
                    </a:solidFill>
                  </a:rPr>
                  <a:t>с</a:t>
                </a:r>
                <a:r>
                  <a:rPr lang="en-US" sz="1800" cap="none" dirty="0" smtClean="0">
                    <a:solidFill>
                      <a:schemeClr val="tx2"/>
                    </a:solidFill>
                  </a:rPr>
                  <a:t> </a:t>
                </a:r>
                <a:r>
                  <a:rPr lang="ru-RU" sz="1800" cap="none" dirty="0" smtClean="0">
                    <a:solidFill>
                      <a:schemeClr val="tx2"/>
                    </a:solidFill>
                  </a:rPr>
                  <a:t> </a:t>
                </a:r>
                <a:r>
                  <a:rPr lang="ru-RU" sz="3200" dirty="0" smtClean="0"/>
                  <a:t>8:00</a:t>
                </a:r>
                <a:endParaRPr lang="ru-RU" sz="3200" dirty="0"/>
              </a:p>
            </p:txBody>
          </p:sp>
          <p:sp>
            <p:nvSpPr>
              <p:cNvPr id="80" name="Объект 6"/>
              <p:cNvSpPr txBox="1">
                <a:spLocks/>
              </p:cNvSpPr>
              <p:nvPr/>
            </p:nvSpPr>
            <p:spPr>
              <a:xfrm>
                <a:off x="6573025" y="2503809"/>
                <a:ext cx="1641513" cy="38850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70000"/>
                  </a:lnSpc>
                  <a:buNone/>
                </a:pPr>
                <a:r>
                  <a:rPr lang="ru-RU" sz="1800" cap="none" dirty="0" smtClean="0">
                    <a:solidFill>
                      <a:schemeClr val="tx2"/>
                    </a:solidFill>
                  </a:rPr>
                  <a:t>до </a:t>
                </a:r>
                <a:r>
                  <a:rPr lang="ru-RU" sz="3200" dirty="0" smtClean="0"/>
                  <a:t>20:00</a:t>
                </a:r>
                <a:endParaRPr lang="ru-RU" sz="3200" dirty="0"/>
              </a:p>
            </p:txBody>
          </p:sp>
        </p:grpSp>
        <p:pic>
          <p:nvPicPr>
            <p:cNvPr id="5133" name="Picture 13" descr="C:\Users\Сотрудник\Desktop\Untitled-1-0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152" y="2139702"/>
              <a:ext cx="640067" cy="6355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100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092280" y="1462458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дней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Группа 64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2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1020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062" y="7033"/>
            <a:ext cx="9159061" cy="5151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6200000">
            <a:off x="-1855471" y="2766909"/>
            <a:ext cx="4212515" cy="501574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ДОСТУПНОСТЬ УСЛУГ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54853" y="1319571"/>
            <a:ext cx="1224137" cy="1569103"/>
            <a:chOff x="753130" y="1283269"/>
            <a:chExt cx="1224137" cy="1569103"/>
          </a:xfrm>
        </p:grpSpPr>
        <p:sp>
          <p:nvSpPr>
            <p:cNvPr id="9" name="Объект 6"/>
            <p:cNvSpPr txBox="1">
              <a:spLocks/>
            </p:cNvSpPr>
            <p:nvPr/>
          </p:nvSpPr>
          <p:spPr>
            <a:xfrm>
              <a:off x="753130" y="2075357"/>
              <a:ext cx="1224137" cy="777015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sz="3200" dirty="0" smtClean="0"/>
                <a:t>1</a:t>
              </a:r>
              <a:r>
                <a:rPr lang="ru-RU" sz="3200" dirty="0" smtClean="0"/>
                <a:t>70</a:t>
              </a:r>
              <a:r>
                <a:rPr lang="en-US" sz="3200" dirty="0" smtClean="0"/>
                <a:t> </a:t>
              </a:r>
              <a:r>
                <a:rPr lang="ru-RU" sz="3200" dirty="0" smtClean="0"/>
                <a:t/>
              </a:r>
              <a:br>
                <a:rPr lang="ru-RU" sz="3200" dirty="0" smtClean="0"/>
              </a:br>
              <a:r>
                <a:rPr lang="ru-RU" sz="1800" cap="none" dirty="0" smtClean="0">
                  <a:solidFill>
                    <a:schemeClr val="tx2"/>
                  </a:solidFill>
                </a:rPr>
                <a:t>услуг</a:t>
              </a:r>
              <a:endParaRPr lang="ru-RU" sz="1600" b="0" cap="none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3" descr="C:\Users\Сотрудник\Desktop\Рабочие файлы\Листовки, брошюры\Листовка_Сбербанк+МД\PPT\ppt_icons-0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990" y="1283269"/>
              <a:ext cx="712417" cy="7124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3563888" y="1889638"/>
            <a:ext cx="2088232" cy="995600"/>
            <a:chOff x="3527246" y="2420888"/>
            <a:chExt cx="2088232" cy="995600"/>
          </a:xfrm>
        </p:grpSpPr>
        <p:sp>
          <p:nvSpPr>
            <p:cNvPr id="41" name="Объект 6"/>
            <p:cNvSpPr txBox="1">
              <a:spLocks/>
            </p:cNvSpPr>
            <p:nvPr/>
          </p:nvSpPr>
          <p:spPr>
            <a:xfrm>
              <a:off x="4097110" y="2420888"/>
              <a:ext cx="1010551" cy="43204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  <p:sp>
          <p:nvSpPr>
            <p:cNvPr id="43" name="Объект 6"/>
            <p:cNvSpPr txBox="1">
              <a:spLocks/>
            </p:cNvSpPr>
            <p:nvPr/>
          </p:nvSpPr>
          <p:spPr>
            <a:xfrm>
              <a:off x="3527246" y="2861071"/>
              <a:ext cx="2088232" cy="55541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644088" y="1343990"/>
            <a:ext cx="2628292" cy="1530178"/>
            <a:chOff x="549708" y="3487573"/>
            <a:chExt cx="2628292" cy="1530178"/>
          </a:xfrm>
        </p:grpSpPr>
        <p:sp>
          <p:nvSpPr>
            <p:cNvPr id="20" name="Объект 6"/>
            <p:cNvSpPr txBox="1">
              <a:spLocks/>
            </p:cNvSpPr>
            <p:nvPr/>
          </p:nvSpPr>
          <p:spPr>
            <a:xfrm>
              <a:off x="549708" y="4212205"/>
              <a:ext cx="2628292" cy="80554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ru-RU" sz="3200" dirty="0" smtClean="0"/>
                <a:t>53</a:t>
              </a:r>
              <a:endParaRPr lang="ru-RU" sz="3200" dirty="0"/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1800" cap="none" dirty="0" smtClean="0">
                  <a:solidFill>
                    <a:schemeClr val="tx2"/>
                  </a:solidFill>
                </a:rPr>
                <a:t>окна приёма</a:t>
              </a:r>
              <a:endParaRPr lang="ru-RU" b="0" cap="none" dirty="0">
                <a:solidFill>
                  <a:schemeClr val="tx2"/>
                </a:solidFill>
              </a:endParaRPr>
            </a:p>
          </p:txBody>
        </p:sp>
        <p:pic>
          <p:nvPicPr>
            <p:cNvPr id="5126" name="Picture 6" descr="C:\Users\Сотрудник\Desktop\images+icons-09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329" t="7557" r="5226" b="11601"/>
            <a:stretch/>
          </p:blipFill>
          <p:spPr bwMode="auto">
            <a:xfrm>
              <a:off x="1568220" y="3487573"/>
              <a:ext cx="720618" cy="6440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206820" y="3386992"/>
            <a:ext cx="2352795" cy="1489013"/>
            <a:chOff x="3256434" y="3528737"/>
            <a:chExt cx="2352795" cy="1489013"/>
          </a:xfrm>
        </p:grpSpPr>
        <p:sp>
          <p:nvSpPr>
            <p:cNvPr id="14" name="Объект 6"/>
            <p:cNvSpPr txBox="1">
              <a:spLocks/>
            </p:cNvSpPr>
            <p:nvPr/>
          </p:nvSpPr>
          <p:spPr>
            <a:xfrm>
              <a:off x="3256434" y="4194989"/>
              <a:ext cx="2352795" cy="8227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/>
                <a:t>&gt;</a:t>
              </a:r>
              <a:r>
                <a:rPr lang="ru-RU" sz="3200" dirty="0" smtClean="0"/>
                <a:t>300000 </a:t>
              </a:r>
              <a:r>
                <a:rPr lang="ru-RU" sz="1800" cap="none" dirty="0" smtClean="0">
                  <a:solidFill>
                    <a:schemeClr val="tx2"/>
                  </a:solidFill>
                </a:rPr>
                <a:t>посетителей в год</a:t>
              </a:r>
              <a:endParaRPr lang="ru-RU" sz="1100" dirty="0">
                <a:solidFill>
                  <a:schemeClr val="tx2"/>
                </a:solidFill>
              </a:endParaRPr>
            </a:p>
          </p:txBody>
        </p:sp>
        <p:pic>
          <p:nvPicPr>
            <p:cNvPr id="5127" name="Picture 7" descr="C:\Users\Сотрудник\Desktop\images+icons-17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840" t="9995" r="14643" b="12916"/>
            <a:stretch/>
          </p:blipFill>
          <p:spPr bwMode="auto">
            <a:xfrm>
              <a:off x="4172474" y="3528737"/>
              <a:ext cx="700262" cy="6722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156621" y="1343990"/>
            <a:ext cx="2487467" cy="1832735"/>
            <a:chOff x="6470752" y="1059582"/>
            <a:chExt cx="2487467" cy="1832735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7216745" y="1059582"/>
              <a:ext cx="723118" cy="812691"/>
              <a:chOff x="7216745" y="1059582"/>
              <a:chExt cx="723118" cy="812691"/>
            </a:xfrm>
          </p:grpSpPr>
          <p:pic>
            <p:nvPicPr>
              <p:cNvPr id="5128" name="Picture 8" descr="C:\Users\Сотрудник\Desktop\images+icons-20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0690" r="5835" b="5443"/>
              <a:stretch/>
            </p:blipFill>
            <p:spPr bwMode="auto">
              <a:xfrm>
                <a:off x="7216745" y="1059582"/>
                <a:ext cx="723118" cy="760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Прямоугольник 28"/>
              <p:cNvSpPr/>
              <p:nvPr/>
            </p:nvSpPr>
            <p:spPr>
              <a:xfrm>
                <a:off x="7372158" y="1287498"/>
                <a:ext cx="41229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sz="3200" b="1" dirty="0">
                    <a:solidFill>
                      <a:schemeClr val="accent1"/>
                    </a:solidFill>
                  </a:rPr>
                  <a:t>7</a:t>
                </a:r>
                <a:endParaRPr lang="ru-RU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6470752" y="1819715"/>
              <a:ext cx="2251962" cy="1072602"/>
              <a:chOff x="6470752" y="1819715"/>
              <a:chExt cx="2251962" cy="1072602"/>
            </a:xfrm>
          </p:grpSpPr>
          <p:sp>
            <p:nvSpPr>
              <p:cNvPr id="25" name="Объект 6"/>
              <p:cNvSpPr txBox="1">
                <a:spLocks/>
              </p:cNvSpPr>
              <p:nvPr/>
            </p:nvSpPr>
            <p:spPr>
              <a:xfrm>
                <a:off x="6605423" y="1819715"/>
                <a:ext cx="2117291" cy="319987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ru-RU" sz="1600" cap="none" dirty="0" smtClean="0">
                    <a:solidFill>
                      <a:schemeClr val="tx2"/>
                    </a:solidFill>
                  </a:rPr>
                  <a:t>в неделю</a:t>
                </a:r>
                <a:endParaRPr lang="ru-RU" sz="105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6" name="Объект 6"/>
              <p:cNvSpPr txBox="1">
                <a:spLocks/>
              </p:cNvSpPr>
              <p:nvPr/>
            </p:nvSpPr>
            <p:spPr>
              <a:xfrm>
                <a:off x="6470752" y="2139702"/>
                <a:ext cx="1743786" cy="38850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70000"/>
                  </a:lnSpc>
                  <a:buNone/>
                </a:pPr>
                <a:r>
                  <a:rPr lang="ru-RU" sz="1800" cap="none" dirty="0" smtClean="0">
                    <a:solidFill>
                      <a:schemeClr val="tx2"/>
                    </a:solidFill>
                  </a:rPr>
                  <a:t>с</a:t>
                </a:r>
                <a:r>
                  <a:rPr lang="en-US" sz="1800" cap="none" dirty="0" smtClean="0">
                    <a:solidFill>
                      <a:schemeClr val="tx2"/>
                    </a:solidFill>
                  </a:rPr>
                  <a:t> </a:t>
                </a:r>
                <a:r>
                  <a:rPr lang="ru-RU" sz="1800" cap="none" dirty="0" smtClean="0">
                    <a:solidFill>
                      <a:schemeClr val="tx2"/>
                    </a:solidFill>
                  </a:rPr>
                  <a:t> </a:t>
                </a:r>
                <a:r>
                  <a:rPr lang="ru-RU" sz="3200" dirty="0" smtClean="0"/>
                  <a:t>8:00</a:t>
                </a:r>
                <a:endParaRPr lang="ru-RU" sz="3200" dirty="0"/>
              </a:p>
            </p:txBody>
          </p:sp>
          <p:sp>
            <p:nvSpPr>
              <p:cNvPr id="80" name="Объект 6"/>
              <p:cNvSpPr txBox="1">
                <a:spLocks/>
              </p:cNvSpPr>
              <p:nvPr/>
            </p:nvSpPr>
            <p:spPr>
              <a:xfrm>
                <a:off x="6573025" y="2503809"/>
                <a:ext cx="1641513" cy="38850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4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000" b="1" i="0" kern="1200" cap="all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0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800" kern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>
                  <a:lnSpc>
                    <a:spcPct val="70000"/>
                  </a:lnSpc>
                  <a:buNone/>
                </a:pPr>
                <a:r>
                  <a:rPr lang="ru-RU" sz="1800" cap="none" dirty="0" smtClean="0">
                    <a:solidFill>
                      <a:schemeClr val="tx2"/>
                    </a:solidFill>
                  </a:rPr>
                  <a:t>до </a:t>
                </a:r>
                <a:r>
                  <a:rPr lang="ru-RU" sz="3200" dirty="0" smtClean="0"/>
                  <a:t>20:00</a:t>
                </a:r>
                <a:endParaRPr lang="ru-RU" sz="3200" dirty="0"/>
              </a:p>
            </p:txBody>
          </p:sp>
        </p:grpSp>
        <p:pic>
          <p:nvPicPr>
            <p:cNvPr id="5133" name="Picture 13" descr="C:\Users\Сотрудник\Desktop\Untitled-1-0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8152" y="2139702"/>
              <a:ext cx="640067" cy="6355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100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Строгино</a:t>
              </a:r>
              <a:endParaRPr lang="ru-RU" sz="2000" cap="none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627046" y="1636889"/>
            <a:ext cx="8034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1"/>
                </a:solidFill>
              </a:rPr>
              <a:t>дней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Группа 64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2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1161568" y="3391567"/>
            <a:ext cx="2352795" cy="1489013"/>
            <a:chOff x="3256434" y="3528737"/>
            <a:chExt cx="2352795" cy="1489013"/>
          </a:xfrm>
        </p:grpSpPr>
        <p:sp>
          <p:nvSpPr>
            <p:cNvPr id="85" name="Объект 6"/>
            <p:cNvSpPr txBox="1">
              <a:spLocks/>
            </p:cNvSpPr>
            <p:nvPr/>
          </p:nvSpPr>
          <p:spPr>
            <a:xfrm>
              <a:off x="3256434" y="4194989"/>
              <a:ext cx="2352795" cy="8227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/>
                <a:t>&gt;</a:t>
              </a:r>
              <a:r>
                <a:rPr lang="ru-RU" sz="2800" dirty="0" smtClean="0"/>
                <a:t>1000</a:t>
              </a:r>
              <a:r>
                <a:rPr lang="ru-RU" sz="3200" dirty="0" smtClean="0"/>
                <a:t/>
              </a:r>
              <a:br>
                <a:rPr lang="ru-RU" sz="3200" dirty="0" smtClean="0"/>
              </a:br>
              <a:r>
                <a:rPr lang="ru-RU" sz="1800" cap="none" dirty="0" smtClean="0">
                  <a:solidFill>
                    <a:schemeClr val="tx2"/>
                  </a:solidFill>
                </a:rPr>
                <a:t>посетителей в день</a:t>
              </a:r>
              <a:endParaRPr lang="ru-RU" sz="1100" dirty="0">
                <a:solidFill>
                  <a:schemeClr val="tx2"/>
                </a:solidFill>
              </a:endParaRPr>
            </a:p>
          </p:txBody>
        </p:sp>
        <p:pic>
          <p:nvPicPr>
            <p:cNvPr id="86" name="Picture 7" descr="C:\Users\Сотрудник\Desktop\images+icons-17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840" t="9995" r="14643" b="12916"/>
            <a:stretch/>
          </p:blipFill>
          <p:spPr bwMode="auto">
            <a:xfrm>
              <a:off x="4172474" y="3528737"/>
              <a:ext cx="700262" cy="6722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Группа 86"/>
          <p:cNvGrpSpPr/>
          <p:nvPr/>
        </p:nvGrpSpPr>
        <p:grpSpPr>
          <a:xfrm>
            <a:off x="3686381" y="3391567"/>
            <a:ext cx="2352795" cy="1489013"/>
            <a:chOff x="3256434" y="3528737"/>
            <a:chExt cx="2352795" cy="1489013"/>
          </a:xfrm>
        </p:grpSpPr>
        <p:sp>
          <p:nvSpPr>
            <p:cNvPr id="88" name="Объект 6"/>
            <p:cNvSpPr txBox="1">
              <a:spLocks/>
            </p:cNvSpPr>
            <p:nvPr/>
          </p:nvSpPr>
          <p:spPr>
            <a:xfrm>
              <a:off x="3256434" y="4194989"/>
              <a:ext cx="2352795" cy="822761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800" dirty="0" smtClean="0"/>
                <a:t>&gt;</a:t>
              </a:r>
              <a:r>
                <a:rPr lang="ru-RU" sz="2800" dirty="0" smtClean="0"/>
                <a:t>6000</a:t>
              </a:r>
              <a:r>
                <a:rPr lang="ru-RU" sz="3200" dirty="0" smtClean="0"/>
                <a:t> </a:t>
              </a:r>
              <a:r>
                <a:rPr lang="ru-RU" sz="1800" cap="none" dirty="0" smtClean="0">
                  <a:solidFill>
                    <a:schemeClr val="tx2"/>
                  </a:solidFill>
                </a:rPr>
                <a:t>посетителей в неделю</a:t>
              </a:r>
              <a:endParaRPr lang="ru-RU" sz="1100" dirty="0">
                <a:solidFill>
                  <a:schemeClr val="tx2"/>
                </a:solidFill>
              </a:endParaRPr>
            </a:p>
          </p:txBody>
        </p:sp>
        <p:pic>
          <p:nvPicPr>
            <p:cNvPr id="89" name="Picture 7" descr="C:\Users\Сотрудник\Desktop\images+icons-17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840" t="9995" r="14643" b="12916"/>
            <a:stretch/>
          </p:blipFill>
          <p:spPr bwMode="auto">
            <a:xfrm>
              <a:off x="4172474" y="3528737"/>
              <a:ext cx="700262" cy="6722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8093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 rot="16200000">
            <a:off x="-1855471" y="2766909"/>
            <a:ext cx="4212515" cy="501574"/>
          </a:xfrm>
        </p:spPr>
        <p:txBody>
          <a:bodyPr anchor="ctr">
            <a:norm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Наиболее востребованные услуги, оказанный в МФЦ района Строгино в 2016г.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3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2"/>
          <p:cNvGrpSpPr/>
          <p:nvPr/>
        </p:nvGrpSpPr>
        <p:grpSpPr>
          <a:xfrm>
            <a:off x="3563888" y="1889638"/>
            <a:ext cx="2088232" cy="995600"/>
            <a:chOff x="3527246" y="2420888"/>
            <a:chExt cx="2088232" cy="995600"/>
          </a:xfrm>
        </p:grpSpPr>
        <p:sp>
          <p:nvSpPr>
            <p:cNvPr id="41" name="Объект 6"/>
            <p:cNvSpPr txBox="1">
              <a:spLocks/>
            </p:cNvSpPr>
            <p:nvPr/>
          </p:nvSpPr>
          <p:spPr>
            <a:xfrm>
              <a:off x="4097110" y="2420888"/>
              <a:ext cx="1010551" cy="43204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  <p:sp>
          <p:nvSpPr>
            <p:cNvPr id="43" name="Объект 6"/>
            <p:cNvSpPr txBox="1">
              <a:spLocks/>
            </p:cNvSpPr>
            <p:nvPr/>
          </p:nvSpPr>
          <p:spPr>
            <a:xfrm>
              <a:off x="3527246" y="2861071"/>
              <a:ext cx="2088232" cy="55541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Группа 98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16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Строгино</a:t>
              </a:r>
              <a:endParaRPr lang="ru-RU" sz="2000" cap="none" dirty="0"/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64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2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755576" y="1120982"/>
            <a:ext cx="6264696" cy="3524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2016г. в МФЦ района Строгино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1527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свидетельств о рождении (95% заявителей – жители района Строгино).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1004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свидетельства о смерти.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2200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справок об отсутствии судимости.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 более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23 000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справок и документов жилищного учета.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1801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парковочное разрешение.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300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удостоверений многодетной семьи.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Принято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3317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уведомлений о постановке на миграционный учет.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Принято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7180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заявлений на изготовление паспорта РФ.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Принято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646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заявлений на приватизацию жилого помещения.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Выдано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9232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социальные карты москвича.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Принято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5183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заявления на регистрацию прав собственности.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93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3563888" y="1889638"/>
            <a:ext cx="2088232" cy="995600"/>
            <a:chOff x="3527246" y="2420888"/>
            <a:chExt cx="2088232" cy="995600"/>
          </a:xfrm>
        </p:grpSpPr>
        <p:sp>
          <p:nvSpPr>
            <p:cNvPr id="41" name="Объект 6"/>
            <p:cNvSpPr txBox="1">
              <a:spLocks/>
            </p:cNvSpPr>
            <p:nvPr/>
          </p:nvSpPr>
          <p:spPr>
            <a:xfrm>
              <a:off x="4097110" y="2420888"/>
              <a:ext cx="1010551" cy="43204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  <p:sp>
          <p:nvSpPr>
            <p:cNvPr id="43" name="Объект 6"/>
            <p:cNvSpPr txBox="1">
              <a:spLocks/>
            </p:cNvSpPr>
            <p:nvPr/>
          </p:nvSpPr>
          <p:spPr>
            <a:xfrm>
              <a:off x="3527246" y="2861071"/>
              <a:ext cx="2088232" cy="55541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6660232" y="86246"/>
            <a:ext cx="2483769" cy="651735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100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772171" y="-1038337"/>
              <a:ext cx="1209242" cy="519304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800" cap="none" dirty="0" smtClean="0"/>
                <a:t>Строгино</a:t>
              </a:r>
              <a:endParaRPr lang="ru-RU" sz="1800" cap="none" dirty="0"/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Группа 64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2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442977" y="1059582"/>
            <a:ext cx="8364360" cy="648073"/>
          </a:xfrm>
        </p:spPr>
        <p:txBody>
          <a:bodyPr>
            <a:normAutofit fontScale="90000"/>
          </a:bodyPr>
          <a:lstStyle/>
          <a:p>
            <a:r>
              <a:rPr lang="ru-RU" dirty="0"/>
              <a:t>Центр </a:t>
            </a:r>
            <a:r>
              <a:rPr lang="ru-RU" dirty="0" err="1"/>
              <a:t>госуслуг</a:t>
            </a:r>
            <a:r>
              <a:rPr lang="ru-RU" dirty="0"/>
              <a:t> района </a:t>
            </a:r>
            <a:r>
              <a:rPr lang="ru-RU" dirty="0" smtClean="0"/>
              <a:t>«Строгино»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02837" y="1643997"/>
            <a:ext cx="5460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Г. Москва, </a:t>
            </a:r>
            <a:r>
              <a:rPr lang="ru-RU" i="1" dirty="0" smtClean="0"/>
              <a:t>Строгинский бульвар д.28</a:t>
            </a:r>
            <a:endParaRPr lang="ru-RU" i="1" dirty="0"/>
          </a:p>
          <a:p>
            <a:r>
              <a:rPr lang="ru-RU" i="1" dirty="0" smtClean="0"/>
              <a:t>Функционирует </a:t>
            </a:r>
            <a:r>
              <a:rPr lang="ru-RU" i="1" dirty="0"/>
              <a:t>с </a:t>
            </a:r>
            <a:r>
              <a:rPr lang="ru-RU" i="1" dirty="0" smtClean="0"/>
              <a:t>26</a:t>
            </a:r>
            <a:r>
              <a:rPr lang="ru-RU" b="1" i="1" dirty="0" smtClean="0"/>
              <a:t> января 2015 </a:t>
            </a:r>
            <a:r>
              <a:rPr lang="ru-RU" b="1" i="1" dirty="0"/>
              <a:t>года</a:t>
            </a:r>
          </a:p>
        </p:txBody>
      </p:sp>
      <p:pic>
        <p:nvPicPr>
          <p:cNvPr id="1026" name="Picture 2" descr="C:\Documents and Settings\mfc\Рабочий стол\IMG_47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824" y="2427734"/>
            <a:ext cx="2736304" cy="2052228"/>
          </a:xfrm>
          <a:prstGeom prst="rect">
            <a:avLst/>
          </a:prstGeom>
          <a:noFill/>
        </p:spPr>
      </p:pic>
      <p:pic>
        <p:nvPicPr>
          <p:cNvPr id="1027" name="Picture 3" descr="C:\Documents and Settings\mfc\Рабочий стол\image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2427734"/>
            <a:ext cx="2736304" cy="2052228"/>
          </a:xfrm>
          <a:prstGeom prst="rect">
            <a:avLst/>
          </a:prstGeom>
          <a:noFill/>
        </p:spPr>
      </p:pic>
      <p:pic>
        <p:nvPicPr>
          <p:cNvPr id="1028" name="Picture 4" descr="C:\Documents and Settings\mfc\Рабочий стол\image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1" y="2427734"/>
            <a:ext cx="2688299" cy="2016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277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12"/>
          <p:cNvGrpSpPr/>
          <p:nvPr/>
        </p:nvGrpSpPr>
        <p:grpSpPr>
          <a:xfrm>
            <a:off x="3563888" y="1889638"/>
            <a:ext cx="2088232" cy="995600"/>
            <a:chOff x="3527246" y="2420888"/>
            <a:chExt cx="2088232" cy="995600"/>
          </a:xfrm>
        </p:grpSpPr>
        <p:sp>
          <p:nvSpPr>
            <p:cNvPr id="41" name="Объект 6"/>
            <p:cNvSpPr txBox="1">
              <a:spLocks/>
            </p:cNvSpPr>
            <p:nvPr/>
          </p:nvSpPr>
          <p:spPr>
            <a:xfrm>
              <a:off x="4097110" y="2420888"/>
              <a:ext cx="1010551" cy="43204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  <p:sp>
          <p:nvSpPr>
            <p:cNvPr id="43" name="Объект 6"/>
            <p:cNvSpPr txBox="1">
              <a:spLocks/>
            </p:cNvSpPr>
            <p:nvPr/>
          </p:nvSpPr>
          <p:spPr>
            <a:xfrm>
              <a:off x="3527246" y="2861071"/>
              <a:ext cx="2088232" cy="55541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Группа 98"/>
          <p:cNvGrpSpPr/>
          <p:nvPr/>
        </p:nvGrpSpPr>
        <p:grpSpPr>
          <a:xfrm>
            <a:off x="6660232" y="86246"/>
            <a:ext cx="2483769" cy="651735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7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772171" y="-1038337"/>
              <a:ext cx="1209242" cy="519304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800" cap="none" dirty="0" smtClean="0"/>
                <a:t>Строгино</a:t>
              </a:r>
              <a:endParaRPr lang="ru-RU" sz="1800" cap="none" dirty="0"/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64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2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442977" y="1059582"/>
            <a:ext cx="3336935" cy="648073"/>
          </a:xfrm>
        </p:spPr>
        <p:txBody>
          <a:bodyPr>
            <a:normAutofit fontScale="90000"/>
          </a:bodyPr>
          <a:lstStyle/>
          <a:p>
            <a:r>
              <a:rPr lang="ru-RU" dirty="0"/>
              <a:t>Центр </a:t>
            </a:r>
            <a:r>
              <a:rPr lang="ru-RU" dirty="0" err="1"/>
              <a:t>госуслуг</a:t>
            </a:r>
            <a:r>
              <a:rPr lang="ru-RU" dirty="0"/>
              <a:t> района </a:t>
            </a:r>
            <a:r>
              <a:rPr lang="ru-RU" dirty="0" smtClean="0"/>
              <a:t>«Строгино»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932040" y="987574"/>
          <a:ext cx="3018979" cy="4064000"/>
        </p:xfrm>
        <a:graphic>
          <a:graphicData uri="http://schemas.openxmlformats.org/presentationml/2006/ole">
            <p:oleObj spid="_x0000_s2050" name="Acrobat Document" r:id="rId4" imgW="5667375" imgH="8010525" progId="AcroExch.Document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277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Группа 12"/>
          <p:cNvGrpSpPr/>
          <p:nvPr/>
        </p:nvGrpSpPr>
        <p:grpSpPr>
          <a:xfrm>
            <a:off x="3563888" y="1889638"/>
            <a:ext cx="2088232" cy="995600"/>
            <a:chOff x="3527246" y="2420888"/>
            <a:chExt cx="2088232" cy="995600"/>
          </a:xfrm>
        </p:grpSpPr>
        <p:sp>
          <p:nvSpPr>
            <p:cNvPr id="41" name="Объект 6"/>
            <p:cNvSpPr txBox="1">
              <a:spLocks/>
            </p:cNvSpPr>
            <p:nvPr/>
          </p:nvSpPr>
          <p:spPr>
            <a:xfrm>
              <a:off x="4097110" y="2420888"/>
              <a:ext cx="1010551" cy="43204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  <p:sp>
          <p:nvSpPr>
            <p:cNvPr id="43" name="Объект 6"/>
            <p:cNvSpPr txBox="1">
              <a:spLocks/>
            </p:cNvSpPr>
            <p:nvPr/>
          </p:nvSpPr>
          <p:spPr>
            <a:xfrm>
              <a:off x="3527246" y="2861071"/>
              <a:ext cx="2088232" cy="55541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ru-RU" sz="11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Группа 98"/>
          <p:cNvGrpSpPr/>
          <p:nvPr/>
        </p:nvGrpSpPr>
        <p:grpSpPr>
          <a:xfrm>
            <a:off x="6660232" y="86246"/>
            <a:ext cx="2483769" cy="651735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6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772171" y="-1038337"/>
              <a:ext cx="1209242" cy="519304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800" cap="none" dirty="0" smtClean="0"/>
                <a:t>Строгино</a:t>
              </a:r>
              <a:endParaRPr lang="ru-RU" sz="1800" cap="none" dirty="0"/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4"/>
          <p:cNvGrpSpPr/>
          <p:nvPr/>
        </p:nvGrpSpPr>
        <p:grpSpPr>
          <a:xfrm>
            <a:off x="2339752" y="211428"/>
            <a:ext cx="3966886" cy="512438"/>
            <a:chOff x="3148236" y="284232"/>
            <a:chExt cx="4608416" cy="595310"/>
          </a:xfrm>
        </p:grpSpPr>
        <p:sp>
          <p:nvSpPr>
            <p:cNvPr id="66" name="Объект 6"/>
            <p:cNvSpPr txBox="1">
              <a:spLocks/>
            </p:cNvSpPr>
            <p:nvPr/>
          </p:nvSpPr>
          <p:spPr>
            <a:xfrm>
              <a:off x="3850264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2011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7" name="Объект 6"/>
            <p:cNvSpPr txBox="1">
              <a:spLocks/>
            </p:cNvSpPr>
            <p:nvPr/>
          </p:nvSpPr>
          <p:spPr>
            <a:xfrm>
              <a:off x="4530918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2012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8" name="Объект 6"/>
            <p:cNvSpPr txBox="1">
              <a:spLocks/>
            </p:cNvSpPr>
            <p:nvPr/>
          </p:nvSpPr>
          <p:spPr>
            <a:xfrm>
              <a:off x="5184069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2013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9" name="Объект 6"/>
            <p:cNvSpPr txBox="1">
              <a:spLocks/>
            </p:cNvSpPr>
            <p:nvPr/>
          </p:nvSpPr>
          <p:spPr>
            <a:xfrm>
              <a:off x="582527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2014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0" name="Объект 6"/>
            <p:cNvSpPr txBox="1">
              <a:spLocks/>
            </p:cNvSpPr>
            <p:nvPr/>
          </p:nvSpPr>
          <p:spPr>
            <a:xfrm>
              <a:off x="6469502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cap="none" dirty="0" smtClean="0">
                  <a:solidFill>
                    <a:schemeClr val="bg1">
                      <a:lumMod val="75000"/>
                    </a:schemeClr>
                  </a:solidFill>
                </a:rPr>
                <a:t>2015</a:t>
              </a:r>
              <a:endParaRPr lang="ru-RU" sz="1600" cap="none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3" name="Объект 6"/>
            <p:cNvSpPr txBox="1">
              <a:spLocks/>
            </p:cNvSpPr>
            <p:nvPr/>
          </p:nvSpPr>
          <p:spPr>
            <a:xfrm>
              <a:off x="3148236" y="284232"/>
              <a:ext cx="648072" cy="415310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>
                  <a:solidFill>
                    <a:schemeClr val="bg1">
                      <a:lumMod val="50000"/>
                    </a:schemeClr>
                  </a:solidFill>
                </a:rPr>
                <a:t>…</a:t>
              </a:r>
              <a:endParaRPr lang="ru-RU" sz="1600" cap="none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74" name="Прямая соединительная линия 73"/>
            <p:cNvCxnSpPr>
              <a:endCxn id="82" idx="2"/>
            </p:cNvCxnSpPr>
            <p:nvPr/>
          </p:nvCxnSpPr>
          <p:spPr>
            <a:xfrm flipV="1">
              <a:off x="3509463" y="773561"/>
              <a:ext cx="3833155" cy="0"/>
            </a:xfrm>
            <a:prstGeom prst="line">
              <a:avLst/>
            </a:prstGeom>
            <a:ln w="47625">
              <a:gradFill>
                <a:gsLst>
                  <a:gs pos="100000">
                    <a:schemeClr val="accent1"/>
                  </a:gs>
                  <a:gs pos="0">
                    <a:schemeClr val="bg1">
                      <a:lumMod val="7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Овал 74"/>
            <p:cNvSpPr/>
            <p:nvPr/>
          </p:nvSpPr>
          <p:spPr>
            <a:xfrm>
              <a:off x="3364260" y="699542"/>
              <a:ext cx="180000" cy="18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4066288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4746942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400093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6041296" y="699542"/>
              <a:ext cx="180000" cy="1800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6685526" y="683560"/>
              <a:ext cx="180000" cy="1800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7342617" y="683560"/>
              <a:ext cx="180001" cy="18000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3" name="Объект 6"/>
            <p:cNvSpPr txBox="1">
              <a:spLocks/>
            </p:cNvSpPr>
            <p:nvPr/>
          </p:nvSpPr>
          <p:spPr>
            <a:xfrm>
              <a:off x="7108580" y="284232"/>
              <a:ext cx="648072" cy="415309"/>
            </a:xfrm>
            <a:prstGeom prst="rect">
              <a:avLst/>
            </a:prstGeom>
          </p:spPr>
          <p:txBody>
            <a:bodyPr vert="horz" lIns="0" tIns="9360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600" cap="none" dirty="0" smtClean="0"/>
                <a:t>2016</a:t>
              </a:r>
              <a:endParaRPr lang="ru-RU" sz="1600" cap="none" dirty="0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442975" y="1059582"/>
            <a:ext cx="8161471" cy="38164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1300" dirty="0" smtClean="0"/>
              <a:t>В соответствии с распоряжением Правительства Российской Федерации от 5 июля 2014 года № 1235-р Министерством экономического развития Российской Федерации проведен Всероссийский конкурс «Лучший многофункциональный центр России» 2015 года среди центров государственных и муниципальных услуг страны. </a:t>
            </a:r>
            <a:br>
              <a:rPr lang="ru-RU" sz="1300" dirty="0" smtClean="0"/>
            </a:br>
            <a:r>
              <a:rPr lang="ru-RU" sz="1300" dirty="0" smtClean="0"/>
              <a:t>Всего на конкурс поступило 129 заявок, представляющих 91 центр государственных и муниципальных услуг из 62 регионов страны. Многие субъекты РФ подали заявки по результатам регионального этапа конкурса. 124 заявки были допущены к основному этапу Всероссийскому конкурсу. </a:t>
            </a:r>
            <a:br>
              <a:rPr lang="ru-RU" sz="1300" dirty="0" smtClean="0"/>
            </a:br>
            <a:r>
              <a:rPr lang="ru-RU" sz="1300" dirty="0" smtClean="0"/>
              <a:t>Определение сильнейших проведено в трех номинациях: </a:t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«Лучший универсальный специалист МФЦ»,</a:t>
            </a:r>
            <a:br>
              <a:rPr lang="ru-RU" sz="1300" dirty="0" smtClean="0"/>
            </a:br>
            <a:r>
              <a:rPr lang="ru-RU" sz="1300" dirty="0" smtClean="0"/>
              <a:t>«Лучшая практика по информатизации МФЦ»,</a:t>
            </a:r>
            <a:br>
              <a:rPr lang="ru-RU" sz="1300" dirty="0" smtClean="0"/>
            </a:br>
            <a:r>
              <a:rPr lang="ru-RU" sz="1300" dirty="0" smtClean="0"/>
              <a:t>«Лучший МФЦ» в трех категориях:</a:t>
            </a:r>
            <a:br>
              <a:rPr lang="ru-RU" sz="1300" dirty="0" smtClean="0"/>
            </a:br>
            <a:r>
              <a:rPr lang="ru-RU" sz="1300" dirty="0" smtClean="0"/>
              <a:t>   I категория - МФЦ с количеством действующих окон обслуживания не менее 20,</a:t>
            </a:r>
            <a:br>
              <a:rPr lang="ru-RU" sz="1300" dirty="0" smtClean="0"/>
            </a:br>
            <a:r>
              <a:rPr lang="ru-RU" sz="1300" dirty="0" smtClean="0"/>
              <a:t>   II категория - МФЦ с количеством действующих окон обслуживания менее 20,</a:t>
            </a:r>
            <a:br>
              <a:rPr lang="ru-RU" sz="1300" dirty="0" smtClean="0"/>
            </a:br>
            <a:r>
              <a:rPr lang="ru-RU" sz="1300" dirty="0" smtClean="0"/>
              <a:t>   категория - «Проект».</a:t>
            </a:r>
            <a:br>
              <a:rPr lang="ru-RU" sz="1300" dirty="0" smtClean="0"/>
            </a:br>
            <a:r>
              <a:rPr lang="ru-RU" sz="1300" dirty="0" smtClean="0"/>
              <a:t> </a:t>
            </a:r>
            <a:br>
              <a:rPr lang="ru-RU" sz="1300" dirty="0" smtClean="0"/>
            </a:br>
            <a:r>
              <a:rPr lang="ru-RU" sz="1300" dirty="0" smtClean="0">
                <a:solidFill>
                  <a:srgbClr val="FF0000"/>
                </a:solidFill>
              </a:rPr>
              <a:t>В 2016г. объявлены результаты конкурса, в которых победителем в номинации «Лучший МФЦ России» I категории, а также за проект «Бессмертный полк» стал  «Многофункциональный центр предоставления государственных и муниципальных услуг района Строгино города Москвы»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775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0" y="683560"/>
            <a:ext cx="9144000" cy="630785"/>
            <a:chOff x="-445249" y="880804"/>
            <a:chExt cx="9144000" cy="630785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-35639" y="1131590"/>
              <a:ext cx="8099520" cy="0"/>
            </a:xfrm>
            <a:prstGeom prst="line">
              <a:avLst/>
            </a:prstGeom>
            <a:ln w="28575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 flipV="1">
              <a:off x="-445249" y="880804"/>
              <a:ext cx="409609" cy="25078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H="1" flipV="1">
              <a:off x="8063881" y="1131590"/>
              <a:ext cx="634870" cy="37999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Группа 98"/>
          <p:cNvGrpSpPr/>
          <p:nvPr/>
        </p:nvGrpSpPr>
        <p:grpSpPr>
          <a:xfrm>
            <a:off x="7236296" y="197313"/>
            <a:ext cx="1907704" cy="540668"/>
            <a:chOff x="6138902" y="-1136662"/>
            <a:chExt cx="2142402" cy="715953"/>
          </a:xfrm>
          <a:solidFill>
            <a:schemeClr val="bg1"/>
          </a:solidFill>
        </p:grpSpPr>
        <p:grpSp>
          <p:nvGrpSpPr>
            <p:cNvPr id="100" name="Группа 99"/>
            <p:cNvGrpSpPr/>
            <p:nvPr/>
          </p:nvGrpSpPr>
          <p:grpSpPr>
            <a:xfrm>
              <a:off x="6138902" y="-1136662"/>
              <a:ext cx="2142402" cy="715953"/>
              <a:chOff x="6138902" y="-1136662"/>
              <a:chExt cx="2370228" cy="792088"/>
            </a:xfrm>
            <a:grpFill/>
          </p:grpSpPr>
          <p:sp>
            <p:nvSpPr>
              <p:cNvPr id="102" name="Нашивка 101"/>
              <p:cNvSpPr/>
              <p:nvPr/>
            </p:nvSpPr>
            <p:spPr>
              <a:xfrm>
                <a:off x="6138902" y="-1136662"/>
                <a:ext cx="792088" cy="792088"/>
              </a:xfrm>
              <a:prstGeom prst="chevron">
                <a:avLst>
                  <a:gd name="adj" fmla="val 4064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03" name="Прямоугольник 102"/>
              <p:cNvSpPr/>
              <p:nvPr/>
            </p:nvSpPr>
            <p:spPr>
              <a:xfrm>
                <a:off x="6516216" y="-1136662"/>
                <a:ext cx="1992914" cy="792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01" name="Объект 6"/>
            <p:cNvSpPr txBox="1">
              <a:spLocks/>
            </p:cNvSpPr>
            <p:nvPr/>
          </p:nvSpPr>
          <p:spPr>
            <a:xfrm>
              <a:off x="6588224" y="-958706"/>
              <a:ext cx="1545244" cy="3600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4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000" b="1" i="0" kern="1200" cap="all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cap="none" dirty="0" smtClean="0"/>
                <a:t>МОСКВА</a:t>
              </a:r>
              <a:endParaRPr lang="ru-RU" sz="2000" cap="none" dirty="0"/>
            </a:p>
          </p:txBody>
        </p:sp>
      </p:grp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16"/>
          <a:stretch/>
        </p:blipFill>
        <p:spPr bwMode="auto">
          <a:xfrm>
            <a:off x="330479" y="86246"/>
            <a:ext cx="1905136" cy="705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Заголовок 6"/>
          <p:cNvSpPr>
            <a:spLocks noGrp="1"/>
          </p:cNvSpPr>
          <p:nvPr>
            <p:ph type="title"/>
          </p:nvPr>
        </p:nvSpPr>
        <p:spPr>
          <a:xfrm>
            <a:off x="2411760" y="181323"/>
            <a:ext cx="4752528" cy="611393"/>
          </a:xfrm>
        </p:spPr>
        <p:txBody>
          <a:bodyPr anchor="ctr">
            <a:norm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Наше место в России</a:t>
            </a:r>
            <a:endParaRPr lang="ru-RU" dirty="0">
              <a:solidFill>
                <a:schemeClr val="tx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49286" y="2246374"/>
            <a:ext cx="8245428" cy="2917664"/>
            <a:chOff x="2211071" y="2258878"/>
            <a:chExt cx="6612383" cy="2339807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6506" y="2273394"/>
              <a:ext cx="2304256" cy="230425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\\hamatovaor\Users\User\Google Диск\МФЦ\_БРЕНДИРОВАНИЕ И РЕКЛАМА\макеты\3_Рекламная, полиграфическая и промо продукция\Реклама в прессу\Первые среди лучших (Москва, Россия и мир)\Social_Инфографика_данные по РФ и Москве-0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454" y="2258878"/>
              <a:ext cx="2304000" cy="2304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11071" y="2294709"/>
              <a:ext cx="2303976" cy="23039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1262509" y="1048949"/>
            <a:ext cx="1184300" cy="1184300"/>
            <a:chOff x="1262509" y="1048949"/>
            <a:chExt cx="1184300" cy="1184300"/>
          </a:xfrm>
        </p:grpSpPr>
        <p:pic>
          <p:nvPicPr>
            <p:cNvPr id="1028" name="Picture 4" descr="\\hamatovaor\Users\User\Google Диск\МФЦ\_БРЕНДИРОВАНИЕ И РЕКЛАМА\макеты\_Пиктограммы\icons+-09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30182" r="-33065"/>
            <a:stretch/>
          </p:blipFill>
          <p:spPr bwMode="auto">
            <a:xfrm>
              <a:off x="1283047" y="1163264"/>
              <a:ext cx="1163762" cy="1069985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Овал 2"/>
            <p:cNvSpPr/>
            <p:nvPr/>
          </p:nvSpPr>
          <p:spPr>
            <a:xfrm>
              <a:off x="1262509" y="1048949"/>
              <a:ext cx="1184300" cy="118430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27" name="Picture 3" descr="\\hamatovaor\Users\User\Google Диск\МФЦ\_БРЕНДИРОВАНИЕ И РЕКЛАМА\_МЕДИАТЕКА\Презентации\_2016\Для Севастополя\Social_Инфографика_данные-по-РФ-и-Москве_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92820"/>
            <a:ext cx="4320480" cy="13192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10473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_16x9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кст + пиктограмма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 Шмуцтиту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Шмуцтиту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b" anchorCtr="0">
        <a:normAutofit/>
      </a:bodyPr>
      <a:lstStyle>
        <a:defPPr>
          <a:defRPr sz="1400" b="1" i="0" cap="all" dirty="0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8655</TotalTime>
  <Words>514</Words>
  <Application>Microsoft Office PowerPoint</Application>
  <PresentationFormat>Экран (16:9)</PresentationFormat>
  <Paragraphs>255</Paragraphs>
  <Slides>21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Тема_16x9</vt:lpstr>
      <vt:lpstr>Текст + пиктограмма</vt:lpstr>
      <vt:lpstr>2 Шмуцтитульный слайд</vt:lpstr>
      <vt:lpstr>Шмуцтитульный слайд</vt:lpstr>
      <vt:lpstr>Титульный, заключительный слайд</vt:lpstr>
      <vt:lpstr>Acrobat Document</vt:lpstr>
      <vt:lpstr>Слайд 1</vt:lpstr>
      <vt:lpstr>2011-2016</vt:lpstr>
      <vt:lpstr>ДОСТУПНОСТЬ УСЛУГ</vt:lpstr>
      <vt:lpstr>ДОСТУПНОСТЬ УСЛУГ</vt:lpstr>
      <vt:lpstr>Наиболее востребованные услуги, оказанный в МФЦ района Строгино в 2016г.</vt:lpstr>
      <vt:lpstr>Центр госуслуг района «Строгино» </vt:lpstr>
      <vt:lpstr>Центр госуслуг района «Строгино» </vt:lpstr>
      <vt:lpstr> В соответствии с распоряжением Правительства Российской Федерации от 5 июля 2014 года № 1235-р Министерством экономического развития Российской Федерации проведен Всероссийский конкурс «Лучший многофункциональный центр России» 2015 года среди центров государственных и муниципальных услуг страны.  Всего на конкурс поступило 129 заявок, представляющих 91 центр государственных и муниципальных услуг из 62 регионов страны. Многие субъекты РФ подали заявки по результатам регионального этапа конкурса. 124 заявки были допущены к основному этапу Всероссийскому конкурсу.  Определение сильнейших проведено в трех номинациях:   «Лучший универсальный специалист МФЦ», «Лучшая практика по информатизации МФЦ», «Лучший МФЦ» в трех категориях:    I категория - МФЦ с количеством действующих окон обслуживания не менее 20,    II категория - МФЦ с количеством действующих окон обслуживания менее 20,    категория - «Проект».   В 2016г. объявлены результаты конкурса, в которых победителем в номинации «Лучший МФЦ России» I категории, а также за проект «Бессмертный полк» стал  «Многофункциональный центр предоставления государственных и муниципальных услуг района Строгино города Москвы» </vt:lpstr>
      <vt:lpstr>Наше место в России</vt:lpstr>
      <vt:lpstr>Слайд 10</vt:lpstr>
      <vt:lpstr>Слайд 11</vt:lpstr>
      <vt:lpstr>Слайд 12</vt:lpstr>
      <vt:lpstr>Слайд 13</vt:lpstr>
      <vt:lpstr>Слайд 14</vt:lpstr>
      <vt:lpstr>Слайд 15</vt:lpstr>
      <vt:lpstr>Учебный центр – первый в России!</vt:lpstr>
      <vt:lpstr>Система карьерного роста</vt:lpstr>
      <vt:lpstr>Система проектного управления</vt:lpstr>
      <vt:lpstr>Мы – одна команда!</vt:lpstr>
      <vt:lpstr>Виртуальный офис предоставления госуслуг</vt:lpstr>
      <vt:lpstr>Мы слышим, чего хотят посетители, и делаем то,  о чем они просят</vt:lpstr>
    </vt:vector>
  </TitlesOfParts>
  <Company>KGU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Video</dc:creator>
  <cp:lastModifiedBy>mfc</cp:lastModifiedBy>
  <cp:revision>683</cp:revision>
  <cp:lastPrinted>2016-02-08T07:21:42Z</cp:lastPrinted>
  <dcterms:created xsi:type="dcterms:W3CDTF">2013-12-20T10:21:15Z</dcterms:created>
  <dcterms:modified xsi:type="dcterms:W3CDTF">2017-03-02T08:06:02Z</dcterms:modified>
</cp:coreProperties>
</file>