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9" r:id="rId3"/>
    <p:sldId id="266" r:id="rId4"/>
    <p:sldId id="265" r:id="rId5"/>
    <p:sldId id="256" r:id="rId6"/>
    <p:sldId id="270" r:id="rId7"/>
    <p:sldId id="264" r:id="rId8"/>
    <p:sldId id="267" r:id="rId9"/>
    <p:sldId id="257" r:id="rId10"/>
    <p:sldId id="272" r:id="rId11"/>
    <p:sldId id="273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3920"/>
    <a:srgbClr val="DA6E5C"/>
    <a:srgbClr val="F7923F"/>
    <a:srgbClr val="FF0000"/>
    <a:srgbClr val="CC3300"/>
    <a:srgbClr val="0099CC"/>
    <a:srgbClr val="3399FF"/>
    <a:srgbClr val="3300FF"/>
    <a:srgbClr val="1B566C"/>
    <a:srgbClr val="E45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681" autoAdjust="0"/>
  </p:normalViewPr>
  <p:slideViewPr>
    <p:cSldViewPr snapToGrid="0" snapToObjects="1"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51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555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62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25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489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026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39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882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23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271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C2FCD-806B-BC49-9E4E-AAEAD58D248A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F346B-1715-BB4D-96E1-5A1E710CA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79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20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untitled-infogr_10262521_a48e824098b765bc0195e28d46159c9c86a59f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187"/>
            <a:ext cx="9144000" cy="6319838"/>
          </a:xfrm>
          <a:prstGeom prst="rect">
            <a:avLst/>
          </a:prstGeom>
        </p:spPr>
      </p:pic>
      <p:sp>
        <p:nvSpPr>
          <p:cNvPr id="5" name="Название 1"/>
          <p:cNvSpPr txBox="1">
            <a:spLocks/>
          </p:cNvSpPr>
          <p:nvPr/>
        </p:nvSpPr>
        <p:spPr>
          <a:xfrm>
            <a:off x="317490" y="2864847"/>
            <a:ext cx="8826510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0099CC"/>
                </a:solidFill>
              </a:rPr>
              <a:t>Отчет о работе </a:t>
            </a:r>
          </a:p>
          <a:p>
            <a:r>
              <a:rPr lang="ru-RU" sz="2800" b="1" i="1" dirty="0" smtClean="0">
                <a:solidFill>
                  <a:srgbClr val="0099CC"/>
                </a:solidFill>
              </a:rPr>
              <a:t>филиала «Строгино» ГБУ ТЦСО «Щукино»,</a:t>
            </a:r>
          </a:p>
          <a:p>
            <a:r>
              <a:rPr lang="ru-RU" sz="2800" b="1" i="1" dirty="0" smtClean="0">
                <a:solidFill>
                  <a:srgbClr val="0099CC"/>
                </a:solidFill>
              </a:rPr>
              <a:t> осуществляющего</a:t>
            </a:r>
          </a:p>
          <a:p>
            <a:r>
              <a:rPr lang="ru-RU" sz="2800" b="1" i="1" dirty="0" smtClean="0">
                <a:solidFill>
                  <a:srgbClr val="0099CC"/>
                </a:solidFill>
              </a:rPr>
              <a:t> социальное обслуживание жителей района, </a:t>
            </a:r>
          </a:p>
          <a:p>
            <a:r>
              <a:rPr lang="ru-RU" sz="2800" b="1" i="1" dirty="0" smtClean="0">
                <a:solidFill>
                  <a:srgbClr val="0099CC"/>
                </a:solidFill>
              </a:rPr>
              <a:t>за 2017 год</a:t>
            </a:r>
            <a:endParaRPr lang="ru-RU" sz="2800" b="1" i="1" dirty="0">
              <a:solidFill>
                <a:srgbClr val="0099CC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2971800" y="5235019"/>
            <a:ext cx="5241478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i="1" dirty="0" err="1" smtClean="0">
                <a:solidFill>
                  <a:srgbClr val="1B566C"/>
                </a:solidFill>
              </a:rPr>
              <a:t>И.о</a:t>
            </a:r>
            <a:r>
              <a:rPr lang="ru-RU" sz="1600" b="1" i="1" dirty="0" smtClean="0">
                <a:solidFill>
                  <a:srgbClr val="1B566C"/>
                </a:solidFill>
              </a:rPr>
              <a:t>. директора: </a:t>
            </a:r>
            <a:r>
              <a:rPr lang="ru-RU" sz="1600" b="1" i="1" dirty="0" err="1" smtClean="0">
                <a:solidFill>
                  <a:srgbClr val="1B566C"/>
                </a:solidFill>
              </a:rPr>
              <a:t>Амиркулиев</a:t>
            </a:r>
            <a:r>
              <a:rPr lang="ru-RU" sz="1600" b="1" i="1" dirty="0" smtClean="0">
                <a:solidFill>
                  <a:srgbClr val="1B566C"/>
                </a:solidFill>
              </a:rPr>
              <a:t> Руслан </a:t>
            </a:r>
            <a:r>
              <a:rPr lang="ru-RU" sz="1600" b="1" i="1" dirty="0" err="1" smtClean="0">
                <a:solidFill>
                  <a:srgbClr val="1B566C"/>
                </a:solidFill>
              </a:rPr>
              <a:t>Махмудович</a:t>
            </a:r>
            <a:endParaRPr lang="ru-RU" sz="1600" b="1" i="1" dirty="0">
              <a:solidFill>
                <a:srgbClr val="1B5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25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1091" y="1560055"/>
            <a:ext cx="4014153" cy="520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50000"/>
              </a:lnSpc>
            </a:pPr>
            <a:endParaRPr lang="en-US" sz="1477" b="1" dirty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ИЗОБРАЗИТЕЛЬНОЕ ИСКУССТВО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МУЗЫКА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ИСКУССТВО ТАНЦА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ФОТОИСКУССТВО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СЦЕНИЧЕСКОЕ МАСТЕРСТВО</a:t>
            </a:r>
          </a:p>
          <a:p>
            <a:pPr lvl="0">
              <a:lnSpc>
                <a:spcPct val="250000"/>
              </a:lnSpc>
            </a:pPr>
            <a:endParaRPr lang="en-US" sz="1477" b="1" dirty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НАУЧНАЯ ЛАБОРАТОРИЯ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ЭКОНОМИЧЕСКАЯ ГРАМОТНОСТЬ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64670" y="1542199"/>
            <a:ext cx="3345626" cy="520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СОЦИАЛЬНЫЙ ТУРИЗМ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СПОРТ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ЖУРНАЛИСТИКА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ИНОСТРАННЫЙ ЯЗЫК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ИСТОРИЯ И КУЛЬТУРА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ПСИХОЛОГИЯ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ПРАВОВАЯ ГРАМОТНОСТЬ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ДИЗАЙН</a:t>
            </a:r>
          </a:p>
          <a:p>
            <a:pPr lvl="0">
              <a:lnSpc>
                <a:spcPct val="250000"/>
              </a:lnSpc>
            </a:pP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ЗДОРОВЬЕ</a:t>
            </a:r>
          </a:p>
        </p:txBody>
      </p:sp>
      <p:sp>
        <p:nvSpPr>
          <p:cNvPr id="38" name="Овал 37"/>
          <p:cNvSpPr/>
          <p:nvPr/>
        </p:nvSpPr>
        <p:spPr>
          <a:xfrm>
            <a:off x="8066967" y="5407283"/>
            <a:ext cx="659428" cy="7253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pic>
        <p:nvPicPr>
          <p:cNvPr id="39" name="Рисунок 38" descr="27323134-Вязание-икон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017" y="1574285"/>
            <a:ext cx="510833" cy="510833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022084" y="5040739"/>
            <a:ext cx="4146040" cy="54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77" b="1" dirty="0">
                <a:solidFill>
                  <a:srgbClr val="AEBAD5">
                    <a:lumMod val="50000"/>
                  </a:srgbClr>
                </a:solidFill>
              </a:rPr>
              <a:t>ЛАБОРАТОРИЯ «КОМПЬЮТЕРНЫЕ ТЕХНОЛОГИИ»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011090" y="1625998"/>
            <a:ext cx="3560910" cy="54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ДЕКОРАТИВНО-ПРИКЛАДНОЕ</a:t>
            </a:r>
            <a:r>
              <a:rPr lang="en-US" sz="1477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477" b="1" dirty="0">
                <a:solidFill>
                  <a:schemeClr val="accent5">
                    <a:lumMod val="50000"/>
                  </a:schemeClr>
                </a:solidFill>
              </a:rPr>
              <a:t>ТВОРЧЕСТВО</a:t>
            </a:r>
          </a:p>
        </p:txBody>
      </p:sp>
      <p:pic>
        <p:nvPicPr>
          <p:cNvPr id="42" name="Рисунок 41" descr="27323134-Вязание-иконк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8372" y="2219482"/>
            <a:ext cx="510833" cy="510833"/>
          </a:xfrm>
          <a:prstGeom prst="rect">
            <a:avLst/>
          </a:prstGeom>
        </p:spPr>
      </p:pic>
      <p:pic>
        <p:nvPicPr>
          <p:cNvPr id="43" name="Рисунок 42" descr="27323134-Вязание-иконк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8372" y="2812967"/>
            <a:ext cx="510833" cy="510833"/>
          </a:xfrm>
          <a:prstGeom prst="rect">
            <a:avLst/>
          </a:prstGeom>
        </p:spPr>
      </p:pic>
      <p:pic>
        <p:nvPicPr>
          <p:cNvPr id="44" name="Рисунок 43" descr="27323134-Вязание-иконк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8372" y="3406452"/>
            <a:ext cx="510833" cy="510833"/>
          </a:xfrm>
          <a:prstGeom prst="rect">
            <a:avLst/>
          </a:prstGeom>
        </p:spPr>
      </p:pic>
      <p:pic>
        <p:nvPicPr>
          <p:cNvPr id="45" name="Рисунок 44" descr="27323134-Вязание-иконк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8372" y="3950704"/>
            <a:ext cx="510833" cy="510833"/>
          </a:xfrm>
          <a:prstGeom prst="rect">
            <a:avLst/>
          </a:prstGeom>
        </p:spPr>
      </p:pic>
      <p:pic>
        <p:nvPicPr>
          <p:cNvPr id="46" name="Рисунок 45" descr="27323134-Вязание-иконк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8372" y="4527479"/>
            <a:ext cx="510833" cy="510833"/>
          </a:xfrm>
          <a:prstGeom prst="rect">
            <a:avLst/>
          </a:prstGeom>
        </p:spPr>
      </p:pic>
      <p:pic>
        <p:nvPicPr>
          <p:cNvPr id="47" name="Рисунок 46" descr="27323134-Вязание-иконки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8372" y="5055021"/>
            <a:ext cx="510833" cy="510833"/>
          </a:xfrm>
          <a:prstGeom prst="rect">
            <a:avLst/>
          </a:prstGeom>
        </p:spPr>
      </p:pic>
      <p:pic>
        <p:nvPicPr>
          <p:cNvPr id="48" name="Рисунок 47" descr="27323134-Вязание-иконки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8372" y="5648506"/>
            <a:ext cx="510833" cy="510833"/>
          </a:xfrm>
          <a:prstGeom prst="rect">
            <a:avLst/>
          </a:prstGeom>
        </p:spPr>
      </p:pic>
      <p:pic>
        <p:nvPicPr>
          <p:cNvPr id="49" name="Рисунок 48" descr="27323134-Вязание-иконки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8372" y="6192758"/>
            <a:ext cx="510833" cy="510833"/>
          </a:xfrm>
          <a:prstGeom prst="rect">
            <a:avLst/>
          </a:prstGeom>
        </p:spPr>
      </p:pic>
      <p:pic>
        <p:nvPicPr>
          <p:cNvPr id="50" name="Рисунок 49" descr="27323134-Вязание-иконки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69828" y="1668859"/>
            <a:ext cx="510833" cy="510833"/>
          </a:xfrm>
          <a:prstGeom prst="rect">
            <a:avLst/>
          </a:prstGeom>
        </p:spPr>
      </p:pic>
      <p:pic>
        <p:nvPicPr>
          <p:cNvPr id="51" name="Рисунок 50" descr="27323134-Вязание-иконки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69828" y="2262344"/>
            <a:ext cx="510833" cy="510833"/>
          </a:xfrm>
          <a:prstGeom prst="rect">
            <a:avLst/>
          </a:prstGeom>
        </p:spPr>
      </p:pic>
      <p:pic>
        <p:nvPicPr>
          <p:cNvPr id="52" name="Рисунок 51" descr="27323134-Вязание-иконки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69828" y="2789886"/>
            <a:ext cx="510833" cy="510833"/>
          </a:xfrm>
          <a:prstGeom prst="rect">
            <a:avLst/>
          </a:prstGeom>
        </p:spPr>
      </p:pic>
      <p:pic>
        <p:nvPicPr>
          <p:cNvPr id="53" name="Рисунок 52" descr="27323134-Вязание-иконки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769828" y="3317428"/>
            <a:ext cx="510833" cy="510833"/>
          </a:xfrm>
          <a:prstGeom prst="rect">
            <a:avLst/>
          </a:prstGeom>
        </p:spPr>
      </p:pic>
      <p:pic>
        <p:nvPicPr>
          <p:cNvPr id="54" name="Рисунок 53" descr="27323134-Вязание-иконки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769828" y="3910913"/>
            <a:ext cx="510833" cy="510833"/>
          </a:xfrm>
          <a:prstGeom prst="rect">
            <a:avLst/>
          </a:prstGeom>
        </p:spPr>
      </p:pic>
      <p:pic>
        <p:nvPicPr>
          <p:cNvPr id="55" name="Рисунок 54" descr="27323134-Вязание-иконки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769828" y="4455165"/>
            <a:ext cx="510833" cy="510833"/>
          </a:xfrm>
          <a:prstGeom prst="rect">
            <a:avLst/>
          </a:prstGeom>
        </p:spPr>
      </p:pic>
      <p:pic>
        <p:nvPicPr>
          <p:cNvPr id="56" name="Рисунок 55" descr="27323134-Вязание-иконки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769828" y="5031940"/>
            <a:ext cx="510833" cy="510833"/>
          </a:xfrm>
          <a:prstGeom prst="rect">
            <a:avLst/>
          </a:prstGeom>
        </p:spPr>
      </p:pic>
      <p:pic>
        <p:nvPicPr>
          <p:cNvPr id="57" name="Рисунок 56" descr="27323134-Вязание-иконки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769828" y="6179341"/>
            <a:ext cx="510833" cy="510833"/>
          </a:xfrm>
          <a:prstGeom prst="rect">
            <a:avLst/>
          </a:prstGeom>
        </p:spPr>
      </p:pic>
      <p:pic>
        <p:nvPicPr>
          <p:cNvPr id="58" name="Рисунок 57" descr="27323134-Вязание-иконки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769828" y="5625425"/>
            <a:ext cx="510833" cy="510833"/>
          </a:xfrm>
          <a:prstGeom prst="rect">
            <a:avLst/>
          </a:prstGeom>
        </p:spPr>
      </p:pic>
      <p:sp>
        <p:nvSpPr>
          <p:cNvPr id="26" name="Заголовок 4"/>
          <p:cNvSpPr>
            <a:spLocks noGrp="1"/>
          </p:cNvSpPr>
          <p:nvPr>
            <p:ph type="title"/>
          </p:nvPr>
        </p:nvSpPr>
        <p:spPr>
          <a:xfrm>
            <a:off x="1331640" y="16498"/>
            <a:ext cx="7065041" cy="155778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Программа социальной активности жителей Северо-Западного административного округа «Новые возможности»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68784" y="281620"/>
            <a:ext cx="5223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latin typeface="Bookman Old Style" panose="020506040505050202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615" y="16498"/>
            <a:ext cx="703385" cy="136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 flipV="1">
            <a:off x="7923882" y="6858000"/>
            <a:ext cx="77118" cy="771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3" r="9637"/>
          <a:stretch/>
        </p:blipFill>
        <p:spPr>
          <a:xfrm>
            <a:off x="210123" y="2564904"/>
            <a:ext cx="7236296" cy="4180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559685"/>
            <a:ext cx="8299174" cy="2479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Информационная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открытость</a:t>
            </a:r>
          </a:p>
          <a:p>
            <a:pPr algn="r">
              <a:buNone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поставщиков социальных услуг (442-ФЗ)</a:t>
            </a:r>
          </a:p>
          <a:p>
            <a:pPr algn="ctr">
              <a:buNone/>
            </a:pPr>
            <a:endParaRPr lang="ru-RU" sz="9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</a:endParaRPr>
          </a:p>
          <a:p>
            <a:pPr marL="228600" lvl="4">
              <a:lnSpc>
                <a:spcPts val="3000"/>
              </a:lnSpc>
            </a:pPr>
            <a:r>
              <a:rPr lang="ru-RU" sz="2000" b="1" dirty="0" smtClean="0">
                <a:latin typeface="Calibri" pitchFamily="34" charset="0"/>
              </a:rPr>
              <a:t>Сайты </a:t>
            </a:r>
            <a:r>
              <a:rPr lang="ru-RU" sz="2000" b="1" dirty="0">
                <a:latin typeface="Calibri" pitchFamily="34" charset="0"/>
              </a:rPr>
              <a:t>ГБУ ТЦСО «Щукино»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 www.tsco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-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schukino.ru</a:t>
            </a:r>
            <a:endParaRPr lang="ru-RU" sz="2000" b="1" dirty="0">
              <a:latin typeface="Calibri" pitchFamily="34" charset="0"/>
            </a:endParaRPr>
          </a:p>
          <a:p>
            <a:pPr marL="228600" lvl="4">
              <a:lnSpc>
                <a:spcPts val="3000"/>
              </a:lnSpc>
            </a:pPr>
            <a:r>
              <a:rPr lang="ru-RU" sz="2000" b="1" dirty="0" smtClean="0">
                <a:latin typeface="Calibri" pitchFamily="34" charset="0"/>
              </a:rPr>
              <a:t>Публикации </a:t>
            </a:r>
            <a:r>
              <a:rPr lang="ru-RU" sz="2000" b="1" dirty="0">
                <a:latin typeface="Calibri" pitchFamily="34" charset="0"/>
              </a:rPr>
              <a:t>в средствах массовой </a:t>
            </a:r>
            <a:r>
              <a:rPr lang="ru-RU" sz="2000" b="1" dirty="0" smtClean="0">
                <a:latin typeface="Calibri" pitchFamily="34" charset="0"/>
              </a:rPr>
              <a:t>информации.</a:t>
            </a:r>
            <a:endParaRPr lang="ru-RU" sz="2000" b="1" dirty="0">
              <a:latin typeface="Calibri" pitchFamily="34" charset="0"/>
            </a:endParaRPr>
          </a:p>
          <a:p>
            <a:pPr marL="228600" lvl="4">
              <a:lnSpc>
                <a:spcPts val="3000"/>
              </a:lnSpc>
            </a:pPr>
            <a:r>
              <a:rPr lang="ru-RU" sz="2000" b="1" dirty="0">
                <a:latin typeface="Calibri" pitchFamily="34" charset="0"/>
              </a:rPr>
              <a:t>Социальные сети. Инфомат. </a:t>
            </a:r>
            <a:r>
              <a:rPr lang="ru-RU" sz="2000" b="1" dirty="0" smtClean="0">
                <a:latin typeface="Calibri" pitchFamily="34" charset="0"/>
              </a:rPr>
              <a:t>Буклеты</a:t>
            </a:r>
            <a:r>
              <a:rPr lang="ru-RU" sz="2000" b="1" dirty="0">
                <a:latin typeface="Calibri" pitchFamily="34" charset="0"/>
              </a:rPr>
              <a:t>.</a:t>
            </a:r>
            <a:br>
              <a:rPr lang="ru-RU" sz="2000" b="1" dirty="0">
                <a:latin typeface="Calibri" pitchFamily="34" charset="0"/>
              </a:rPr>
            </a:br>
            <a:endParaRPr lang="ru-RU" sz="2000" b="1" dirty="0">
              <a:latin typeface="Calibri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28"/>
          <a:stretch/>
        </p:blipFill>
        <p:spPr>
          <a:xfrm>
            <a:off x="5817995" y="1810624"/>
            <a:ext cx="3326003" cy="1546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9316.JPG"/>
          <p:cNvPicPr>
            <a:picLocks noChangeAspect="1"/>
          </p:cNvPicPr>
          <p:nvPr/>
        </p:nvPicPr>
        <p:blipFill>
          <a:blip r:embed="rId5" cstate="print">
            <a:lum bright="10000" contrast="10000"/>
          </a:blip>
          <a:srcRect l="25547" t="4684" r="4624"/>
          <a:stretch>
            <a:fillRect/>
          </a:stretch>
        </p:blipFill>
        <p:spPr>
          <a:xfrm>
            <a:off x="7003343" y="3356992"/>
            <a:ext cx="1741089" cy="3501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197" y="16499"/>
            <a:ext cx="582804" cy="91397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91024" y="178248"/>
            <a:ext cx="61043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47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untitled-infogr_10262521_a48e824098b765bc0195e28d46159c9c86a59f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257"/>
            <a:ext cx="9144000" cy="6319838"/>
          </a:xfrm>
          <a:prstGeom prst="rect">
            <a:avLst/>
          </a:prstGeom>
        </p:spPr>
      </p:pic>
      <p:sp>
        <p:nvSpPr>
          <p:cNvPr id="5" name="Название 1"/>
          <p:cNvSpPr txBox="1">
            <a:spLocks/>
          </p:cNvSpPr>
          <p:nvPr/>
        </p:nvSpPr>
        <p:spPr>
          <a:xfrm>
            <a:off x="886290" y="2864847"/>
            <a:ext cx="7169690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0099CC"/>
                </a:solidFill>
              </a:rPr>
              <a:t>Спасибо за внимание!</a:t>
            </a:r>
            <a:endParaRPr lang="ru-RU" sz="2800" b="1" i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93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Изображение 30" descr="untitled-infogr_10262521_c077ed14c1f5349764e73f128eaf13a6e348d58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1" y="72094"/>
            <a:ext cx="9144000" cy="6778833"/>
          </a:xfrm>
          <a:prstGeom prst="rect">
            <a:avLst/>
          </a:prstGeom>
        </p:spPr>
      </p:pic>
      <p:sp>
        <p:nvSpPr>
          <p:cNvPr id="4" name="Название 1"/>
          <p:cNvSpPr txBox="1">
            <a:spLocks/>
          </p:cNvSpPr>
          <p:nvPr/>
        </p:nvSpPr>
        <p:spPr>
          <a:xfrm>
            <a:off x="1586556" y="205156"/>
            <a:ext cx="5997921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Филиал Строгино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Название 1"/>
          <p:cNvSpPr txBox="1">
            <a:spLocks/>
          </p:cNvSpPr>
          <p:nvPr/>
        </p:nvSpPr>
        <p:spPr>
          <a:xfrm>
            <a:off x="1586556" y="622235"/>
            <a:ext cx="5997921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31859C"/>
                </a:solidFill>
              </a:rPr>
              <a:t>ТЦСО Щукино</a:t>
            </a:r>
            <a:endParaRPr lang="ru-RU" sz="2800" b="1" i="1" dirty="0">
              <a:solidFill>
                <a:srgbClr val="31859C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482113" y="1739893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Отделения </a:t>
            </a:r>
          </a:p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социального обслуживания</a:t>
            </a:r>
            <a:endParaRPr lang="ru-RU" sz="1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Название 1"/>
          <p:cNvSpPr txBox="1">
            <a:spLocks/>
          </p:cNvSpPr>
          <p:nvPr/>
        </p:nvSpPr>
        <p:spPr>
          <a:xfrm>
            <a:off x="762552" y="3590397"/>
            <a:ext cx="3092586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Отделение </a:t>
            </a:r>
          </a:p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дневного пребывания</a:t>
            </a:r>
            <a:endParaRPr lang="ru-RU" sz="1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Название 1"/>
          <p:cNvSpPr txBox="1">
            <a:spLocks/>
          </p:cNvSpPr>
          <p:nvPr/>
        </p:nvSpPr>
        <p:spPr>
          <a:xfrm>
            <a:off x="4585516" y="1748444"/>
            <a:ext cx="4323794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Отделение </a:t>
            </a:r>
          </a:p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Срочного социального обслуживания</a:t>
            </a:r>
            <a:endParaRPr lang="ru-RU" sz="1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280391" y="3410092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482113" y="3367431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Название 1"/>
          <p:cNvSpPr txBox="1">
            <a:spLocks/>
          </p:cNvSpPr>
          <p:nvPr/>
        </p:nvSpPr>
        <p:spPr>
          <a:xfrm>
            <a:off x="5159859" y="3754388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</a:rPr>
              <a:t>Мобильная служба</a:t>
            </a: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924987" y="1528135"/>
            <a:ext cx="898995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ru-RU" sz="4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Название 1"/>
          <p:cNvSpPr txBox="1">
            <a:spLocks/>
          </p:cNvSpPr>
          <p:nvPr/>
        </p:nvSpPr>
        <p:spPr>
          <a:xfrm>
            <a:off x="763614" y="3347572"/>
            <a:ext cx="898995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ru-RU" sz="4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Название 1"/>
          <p:cNvSpPr txBox="1">
            <a:spLocks/>
          </p:cNvSpPr>
          <p:nvPr/>
        </p:nvSpPr>
        <p:spPr>
          <a:xfrm>
            <a:off x="5321784" y="1543191"/>
            <a:ext cx="898995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ru-RU" sz="4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Название 1"/>
          <p:cNvSpPr txBox="1">
            <a:spLocks/>
          </p:cNvSpPr>
          <p:nvPr/>
        </p:nvSpPr>
        <p:spPr>
          <a:xfrm>
            <a:off x="723265" y="2986576"/>
            <a:ext cx="898995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Название 1"/>
          <p:cNvSpPr txBox="1">
            <a:spLocks/>
          </p:cNvSpPr>
          <p:nvPr/>
        </p:nvSpPr>
        <p:spPr>
          <a:xfrm>
            <a:off x="762552" y="3037995"/>
            <a:ext cx="898995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Название 1"/>
          <p:cNvSpPr txBox="1">
            <a:spLocks/>
          </p:cNvSpPr>
          <p:nvPr/>
        </p:nvSpPr>
        <p:spPr>
          <a:xfrm>
            <a:off x="280391" y="2221415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bg1">
                    <a:lumMod val="50000"/>
                  </a:schemeClr>
                </a:solidFill>
              </a:rPr>
              <a:t>Обслуживают 940 человек</a:t>
            </a:r>
            <a:endParaRPr lang="ru-RU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Название 1"/>
          <p:cNvSpPr txBox="1">
            <a:spLocks/>
          </p:cNvSpPr>
          <p:nvPr/>
        </p:nvSpPr>
        <p:spPr>
          <a:xfrm>
            <a:off x="366116" y="4519621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bg1">
                    <a:lumMod val="50000"/>
                  </a:schemeClr>
                </a:solidFill>
              </a:rPr>
              <a:t>Горячим питанием обеспечили 330 человек в 2017 год.</a:t>
            </a:r>
          </a:p>
          <a:p>
            <a:r>
              <a:rPr lang="ru-RU" sz="1800" b="1" i="1" dirty="0" smtClean="0">
                <a:solidFill>
                  <a:schemeClr val="bg1">
                    <a:lumMod val="50000"/>
                  </a:schemeClr>
                </a:solidFill>
              </a:rPr>
              <a:t>30 чел./1 </a:t>
            </a:r>
            <a:r>
              <a:rPr lang="ru-RU" sz="1800" b="1" i="1" dirty="0" err="1" smtClean="0">
                <a:solidFill>
                  <a:schemeClr val="bg1">
                    <a:lumMod val="50000"/>
                  </a:schemeClr>
                </a:solidFill>
              </a:rPr>
              <a:t>мес</a:t>
            </a:r>
            <a:endParaRPr lang="ru-RU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570865" y="4088581"/>
            <a:ext cx="2588776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Название 1"/>
          <p:cNvSpPr txBox="1">
            <a:spLocks/>
          </p:cNvSpPr>
          <p:nvPr/>
        </p:nvSpPr>
        <p:spPr>
          <a:xfrm>
            <a:off x="5159858" y="4297586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bg1">
                    <a:lumMod val="50000"/>
                  </a:schemeClr>
                </a:solidFill>
              </a:rPr>
              <a:t>Обслуживают 1987 человек</a:t>
            </a:r>
            <a:endParaRPr lang="ru-RU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Название 1"/>
          <p:cNvSpPr txBox="1">
            <a:spLocks/>
          </p:cNvSpPr>
          <p:nvPr/>
        </p:nvSpPr>
        <p:spPr>
          <a:xfrm>
            <a:off x="5255108" y="3247687"/>
            <a:ext cx="898995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ru-RU" sz="4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366116" y="4307863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Название 1"/>
          <p:cNvSpPr txBox="1">
            <a:spLocks/>
          </p:cNvSpPr>
          <p:nvPr/>
        </p:nvSpPr>
        <p:spPr>
          <a:xfrm>
            <a:off x="4781094" y="2180192"/>
            <a:ext cx="3611800" cy="423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 smtClean="0">
                <a:solidFill>
                  <a:schemeClr val="bg1">
                    <a:lumMod val="50000"/>
                  </a:schemeClr>
                </a:solidFill>
              </a:rPr>
              <a:t>Обслуживают 7268 человек</a:t>
            </a:r>
            <a:endParaRPr lang="ru-RU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9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new-piktochart_19775287_758b307b4e4a218659bbe626764abab41109342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732" y="0"/>
            <a:ext cx="9124990" cy="6858000"/>
          </a:xfrm>
          <a:prstGeom prst="rect">
            <a:avLst/>
          </a:prstGeom>
        </p:spPr>
      </p:pic>
      <p:sp>
        <p:nvSpPr>
          <p:cNvPr id="8" name="Название 1"/>
          <p:cNvSpPr txBox="1">
            <a:spLocks/>
          </p:cNvSpPr>
          <p:nvPr/>
        </p:nvSpPr>
        <p:spPr>
          <a:xfrm>
            <a:off x="834762" y="495615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9845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2805362" y="495933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791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4484763" y="4959332"/>
            <a:ext cx="2276705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756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6569537" y="4959332"/>
            <a:ext cx="2240267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6990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Название 1"/>
          <p:cNvSpPr txBox="1">
            <a:spLocks/>
          </p:cNvSpPr>
          <p:nvPr/>
        </p:nvSpPr>
        <p:spPr>
          <a:xfrm>
            <a:off x="834762" y="5660565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4352378" y="5685886"/>
            <a:ext cx="2409090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семей</a:t>
            </a:r>
            <a:endParaRPr lang="ru-RU" sz="2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Название 1"/>
          <p:cNvSpPr txBox="1">
            <a:spLocks/>
          </p:cNvSpPr>
          <p:nvPr/>
        </p:nvSpPr>
        <p:spPr>
          <a:xfrm>
            <a:off x="2772893" y="567431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Название 1"/>
          <p:cNvSpPr txBox="1">
            <a:spLocks/>
          </p:cNvSpPr>
          <p:nvPr/>
        </p:nvSpPr>
        <p:spPr>
          <a:xfrm>
            <a:off x="6823951" y="5682436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Название 1"/>
          <p:cNvSpPr txBox="1">
            <a:spLocks/>
          </p:cNvSpPr>
          <p:nvPr/>
        </p:nvSpPr>
        <p:spPr>
          <a:xfrm>
            <a:off x="3333750" y="1176847"/>
            <a:ext cx="2289365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18 113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95475" y="1828801"/>
            <a:ext cx="5067300" cy="50482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состоит на учете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599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Изображение 13" descr="new-piktochart_19775581_f18bb06263f4f84fb55addfc0a466edb386d8dd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39"/>
            <a:ext cx="9144000" cy="6858000"/>
          </a:xfrm>
          <a:prstGeom prst="rect">
            <a:avLst/>
          </a:prstGeom>
        </p:spPr>
      </p:pic>
      <p:sp>
        <p:nvSpPr>
          <p:cNvPr id="7" name="Название 1"/>
          <p:cNvSpPr txBox="1">
            <a:spLocks/>
          </p:cNvSpPr>
          <p:nvPr/>
        </p:nvSpPr>
        <p:spPr>
          <a:xfrm>
            <a:off x="509769" y="600813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198 435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Название 1"/>
          <p:cNvSpPr txBox="1">
            <a:spLocks/>
          </p:cNvSpPr>
          <p:nvPr/>
        </p:nvSpPr>
        <p:spPr>
          <a:xfrm>
            <a:off x="2581517" y="600813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66 007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4957418" y="600813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6111250" y="6008842"/>
            <a:ext cx="3707064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2 433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509769" y="321617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194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Название 1"/>
          <p:cNvSpPr txBox="1">
            <a:spLocks/>
          </p:cNvSpPr>
          <p:nvPr/>
        </p:nvSpPr>
        <p:spPr>
          <a:xfrm>
            <a:off x="3680239" y="320071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128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6692716" y="321617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812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3836881" y="1083640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940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57418" y="5086349"/>
            <a:ext cx="2129182" cy="132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086600" y="4648200"/>
            <a:ext cx="1504950" cy="1981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41"/>
          <a:stretch/>
        </p:blipFill>
        <p:spPr bwMode="auto">
          <a:xfrm>
            <a:off x="5000856" y="5229224"/>
            <a:ext cx="1792287" cy="160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Название 1"/>
          <p:cNvSpPr txBox="1">
            <a:spLocks/>
          </p:cNvSpPr>
          <p:nvPr/>
        </p:nvSpPr>
        <p:spPr>
          <a:xfrm>
            <a:off x="5482971" y="600813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2 247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2" y="4738686"/>
            <a:ext cx="944563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27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new-piktochart_19691438_5dee6ca3f56141297a2a0aa8ad5b9c5f00cf17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Название 1"/>
          <p:cNvSpPr txBox="1">
            <a:spLocks/>
          </p:cNvSpPr>
          <p:nvPr/>
        </p:nvSpPr>
        <p:spPr>
          <a:xfrm>
            <a:off x="488615" y="5029108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chemeClr val="bg1">
                    <a:lumMod val="50000"/>
                  </a:schemeClr>
                </a:solidFill>
              </a:rPr>
              <a:t>151/1153</a:t>
            </a:r>
            <a:endParaRPr lang="ru-RU" sz="2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7046171" y="500621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rgbClr val="7F7F7F"/>
                </a:solidFill>
              </a:rPr>
              <a:t>5710</a:t>
            </a:r>
            <a:endParaRPr lang="ru-RU" sz="3600" b="1" i="1" dirty="0">
              <a:solidFill>
                <a:srgbClr val="7F7F7F"/>
              </a:solidFill>
            </a:endParaRPr>
          </a:p>
        </p:txBody>
      </p:sp>
      <p:sp>
        <p:nvSpPr>
          <p:cNvPr id="14" name="Название 1"/>
          <p:cNvSpPr txBox="1">
            <a:spLocks/>
          </p:cNvSpPr>
          <p:nvPr/>
        </p:nvSpPr>
        <p:spPr>
          <a:xfrm>
            <a:off x="3019425" y="1033067"/>
            <a:ext cx="2388768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7 268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5408193" y="1169333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граждан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2704095" y="5029108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chemeClr val="bg1">
                    <a:lumMod val="50000"/>
                  </a:schemeClr>
                </a:solidFill>
              </a:rPr>
              <a:t>189</a:t>
            </a:r>
            <a:endParaRPr lang="ru-RU" sz="2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Название 1"/>
          <p:cNvSpPr txBox="1">
            <a:spLocks/>
          </p:cNvSpPr>
          <p:nvPr/>
        </p:nvSpPr>
        <p:spPr>
          <a:xfrm>
            <a:off x="5019552" y="5029108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chemeClr val="bg1">
                    <a:lumMod val="50000"/>
                  </a:schemeClr>
                </a:solidFill>
              </a:rPr>
              <a:t>65</a:t>
            </a:r>
            <a:endParaRPr lang="ru-RU" sz="2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Название 1"/>
          <p:cNvSpPr txBox="1">
            <a:spLocks/>
          </p:cNvSpPr>
          <p:nvPr/>
        </p:nvSpPr>
        <p:spPr>
          <a:xfrm>
            <a:off x="488615" y="588268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2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Название 1"/>
          <p:cNvSpPr txBox="1">
            <a:spLocks/>
          </p:cNvSpPr>
          <p:nvPr/>
        </p:nvSpPr>
        <p:spPr>
          <a:xfrm>
            <a:off x="2704095" y="588268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2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Название 1"/>
          <p:cNvSpPr txBox="1">
            <a:spLocks/>
          </p:cNvSpPr>
          <p:nvPr/>
        </p:nvSpPr>
        <p:spPr>
          <a:xfrm>
            <a:off x="5019552" y="588268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2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Название 1"/>
          <p:cNvSpPr txBox="1">
            <a:spLocks/>
          </p:cNvSpPr>
          <p:nvPr/>
        </p:nvSpPr>
        <p:spPr>
          <a:xfrm>
            <a:off x="7046171" y="588268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2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34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58"/>
          <a:stretch/>
        </p:blipFill>
        <p:spPr bwMode="auto">
          <a:xfrm>
            <a:off x="0" y="4763"/>
            <a:ext cx="9144000" cy="264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75"/>
          <a:stretch/>
        </p:blipFill>
        <p:spPr bwMode="auto">
          <a:xfrm>
            <a:off x="42861" y="2562224"/>
            <a:ext cx="2857500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5" y="2601117"/>
            <a:ext cx="2627313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3" y="2525713"/>
            <a:ext cx="1743075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7" y="4672012"/>
            <a:ext cx="179863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413" y="5902326"/>
            <a:ext cx="499903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5" y="4560888"/>
            <a:ext cx="1808165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4" y="4672012"/>
            <a:ext cx="180498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2790824" y="3857625"/>
            <a:ext cx="219075" cy="20002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42976" y="4560888"/>
            <a:ext cx="1914525" cy="120015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15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76673" y="4560889"/>
            <a:ext cx="1743075" cy="12001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49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72275" y="4560889"/>
            <a:ext cx="1704975" cy="1341438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9711" y="5753099"/>
            <a:ext cx="5381625" cy="10287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/>
              <a:t>761,800 тыс. руб.</a:t>
            </a:r>
            <a:endParaRPr lang="ru-RU" sz="40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019550" y="864691"/>
            <a:ext cx="1104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65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4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new-piktochart_552_f9d0c542f1a76a49e227d3946baa8aaf0c949ce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Название 1"/>
          <p:cNvSpPr txBox="1">
            <a:spLocks/>
          </p:cNvSpPr>
          <p:nvPr/>
        </p:nvSpPr>
        <p:spPr>
          <a:xfrm>
            <a:off x="539681" y="2504776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311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6704028" y="2504776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289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Название 1"/>
          <p:cNvSpPr txBox="1">
            <a:spLocks/>
          </p:cNvSpPr>
          <p:nvPr/>
        </p:nvSpPr>
        <p:spPr>
          <a:xfrm>
            <a:off x="1349277" y="2776405"/>
            <a:ext cx="3320281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chemeClr val="bg1">
                    <a:lumMod val="50000"/>
                  </a:schemeClr>
                </a:solidFill>
              </a:rPr>
              <a:t>человек</a:t>
            </a:r>
            <a:endParaRPr lang="ru-RU" sz="24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Название 1"/>
          <p:cNvSpPr txBox="1">
            <a:spLocks/>
          </p:cNvSpPr>
          <p:nvPr/>
        </p:nvSpPr>
        <p:spPr>
          <a:xfrm>
            <a:off x="4315396" y="2776404"/>
            <a:ext cx="3320281" cy="54325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7F7F7F"/>
                </a:solidFill>
              </a:rPr>
              <a:t>человек</a:t>
            </a:r>
            <a:endParaRPr lang="ru-RU" sz="2400" b="1" i="1" dirty="0">
              <a:solidFill>
                <a:srgbClr val="7F7F7F"/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1349277" y="4556071"/>
            <a:ext cx="3320281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7F7F7F"/>
                </a:solidFill>
              </a:rPr>
              <a:t>изделий</a:t>
            </a:r>
            <a:endParaRPr lang="ru-RU" sz="2400" b="1" i="1" dirty="0">
              <a:solidFill>
                <a:srgbClr val="7F7F7F"/>
              </a:solidFill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4315396" y="4026714"/>
            <a:ext cx="3320281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7F7F7F"/>
                </a:solidFill>
              </a:rPr>
              <a:t>штук</a:t>
            </a:r>
            <a:endParaRPr lang="ru-RU" sz="2400" b="1" i="1" dirty="0">
              <a:solidFill>
                <a:srgbClr val="7F7F7F"/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2208751" y="5810726"/>
            <a:ext cx="3320281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rgbClr val="7F7F7F"/>
                </a:solidFill>
              </a:rPr>
              <a:t>рублей</a:t>
            </a:r>
            <a:endParaRPr lang="ru-RU" sz="2400" b="1" i="1" dirty="0">
              <a:solidFill>
                <a:srgbClr val="7F7F7F"/>
              </a:solidFill>
            </a:endParaRPr>
          </a:p>
        </p:txBody>
      </p:sp>
      <p:sp>
        <p:nvSpPr>
          <p:cNvPr id="12" name="Название 1"/>
          <p:cNvSpPr txBox="1">
            <a:spLocks/>
          </p:cNvSpPr>
          <p:nvPr/>
        </p:nvSpPr>
        <p:spPr>
          <a:xfrm>
            <a:off x="0" y="5792640"/>
            <a:ext cx="4021375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7 569 408,01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4112975" y="5792637"/>
            <a:ext cx="4021375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1 925 126,36 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Название 1"/>
          <p:cNvSpPr txBox="1">
            <a:spLocks/>
          </p:cNvSpPr>
          <p:nvPr/>
        </p:nvSpPr>
        <p:spPr>
          <a:xfrm>
            <a:off x="6591863" y="403927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535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539681" y="403927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6 616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57275" y="990600"/>
            <a:ext cx="7229475" cy="5429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пункт выдачи ТСР функционирует</a:t>
            </a:r>
          </a:p>
          <a:p>
            <a:pPr algn="ctr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в филиале «Митино»</a:t>
            </a:r>
            <a:endParaRPr lang="ru-RU" sz="2400" b="1" i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031" y="5634847"/>
            <a:ext cx="3322637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06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new-piktochart_895_840c7e68b2716525c4a59ed1a9f4c6b3f3bd2fa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076"/>
            <a:ext cx="9144000" cy="6858000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6070120" y="916829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19568</a:t>
            </a:r>
            <a:endParaRPr lang="ru-RU" sz="6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Название 1"/>
          <p:cNvSpPr txBox="1">
            <a:spLocks/>
          </p:cNvSpPr>
          <p:nvPr/>
        </p:nvSpPr>
        <p:spPr>
          <a:xfrm>
            <a:off x="6070120" y="194660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68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8" name="Название 1"/>
          <p:cNvSpPr txBox="1">
            <a:spLocks/>
          </p:cNvSpPr>
          <p:nvPr/>
        </p:nvSpPr>
        <p:spPr>
          <a:xfrm>
            <a:off x="6070120" y="298781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0000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6070120" y="4074799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463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6070120" y="5180652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0000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6070120" y="6005506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375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0498" y="1063276"/>
            <a:ext cx="4948277" cy="2575274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Помощь семьям с детьми оказывается отделением </a:t>
            </a:r>
            <a:r>
              <a:rPr lang="ru-RU" sz="15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ГБУ  </a:t>
            </a:r>
            <a:r>
              <a:rPr lang="ru-RU" sz="1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ЦПСиД</a:t>
            </a:r>
            <a:r>
              <a:rPr lang="ru-RU" sz="1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  СЗАО по району </a:t>
            </a:r>
            <a:r>
              <a:rPr lang="ru-RU" sz="15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Строгино</a:t>
            </a:r>
          </a:p>
          <a:p>
            <a:pPr algn="just"/>
            <a:endParaRPr lang="ru-RU" sz="1000" dirty="0">
              <a:latin typeface="Century Gothic" pitchFamily="34" charset="0"/>
            </a:endParaRPr>
          </a:p>
          <a:p>
            <a:pPr algn="just"/>
            <a:r>
              <a:rPr lang="ru-RU" sz="1500" dirty="0">
                <a:latin typeface="Century Gothic" pitchFamily="34" charset="0"/>
              </a:rPr>
              <a:t>Сопровождение семей и детей,</a:t>
            </a:r>
          </a:p>
          <a:p>
            <a:pPr algn="just"/>
            <a:r>
              <a:rPr lang="ru-RU" sz="1500" dirty="0">
                <a:latin typeface="Century Gothic" pitchFamily="34" charset="0"/>
              </a:rPr>
              <a:t>нуждающихся в помощи государства	</a:t>
            </a:r>
            <a:endParaRPr lang="ru-RU" sz="1500" dirty="0" smtClean="0">
              <a:latin typeface="Century Gothic" pitchFamily="34" charset="0"/>
            </a:endParaRPr>
          </a:p>
          <a:p>
            <a:pPr algn="just"/>
            <a:endParaRPr lang="ru-RU" sz="1000" dirty="0">
              <a:latin typeface="Century Gothic" pitchFamily="34" charset="0"/>
            </a:endParaRPr>
          </a:p>
          <a:p>
            <a:pPr algn="just"/>
            <a:r>
              <a:rPr lang="ru-RU" sz="1500" dirty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Консультирование  семей по восстановлению</a:t>
            </a:r>
          </a:p>
          <a:p>
            <a:pPr algn="just"/>
            <a:r>
              <a:rPr lang="ru-RU" sz="1500" dirty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itchFamily="34" charset="0"/>
              </a:rPr>
              <a:t>детско- родительских отношений </a:t>
            </a:r>
            <a:endParaRPr lang="ru-RU" sz="1500" dirty="0" smtClean="0">
              <a:solidFill>
                <a:schemeClr val="accent5">
                  <a:lumMod val="60000"/>
                  <a:lumOff val="40000"/>
                </a:schemeClr>
              </a:solidFill>
              <a:latin typeface="Century Gothic" pitchFamily="34" charset="0"/>
            </a:endParaRPr>
          </a:p>
          <a:p>
            <a:pPr algn="just"/>
            <a:endParaRPr lang="ru-RU" sz="1000" dirty="0">
              <a:latin typeface="Century Gothic" pitchFamily="34" charset="0"/>
            </a:endParaRPr>
          </a:p>
          <a:p>
            <a:pPr algn="just"/>
            <a:r>
              <a:rPr lang="ru-RU" sz="1500" dirty="0">
                <a:latin typeface="Century Gothic" pitchFamily="34" charset="0"/>
              </a:rPr>
              <a:t>Организация отдыха и оздоровления детей</a:t>
            </a:r>
          </a:p>
          <a:p>
            <a:pPr algn="just"/>
            <a:r>
              <a:rPr lang="ru-RU" sz="1500" dirty="0">
                <a:latin typeface="Century Gothic" pitchFamily="34" charset="0"/>
              </a:rPr>
              <a:t>в рамках программы «Московская смена»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81651" y="2039917"/>
            <a:ext cx="3152774" cy="4920159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i="1" dirty="0" smtClean="0"/>
              <a:t>68</a:t>
            </a:r>
          </a:p>
          <a:p>
            <a:pPr algn="ctr"/>
            <a:r>
              <a:rPr lang="ru-RU" sz="15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единиц товаров длительного </a:t>
            </a:r>
            <a:endParaRPr lang="ru-RU" sz="15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r>
              <a:rPr lang="ru-RU" sz="15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пользования</a:t>
            </a:r>
          </a:p>
          <a:p>
            <a:pPr algn="ctr"/>
            <a:r>
              <a:rPr lang="ru-RU" sz="4800" i="1" dirty="0"/>
              <a:t>463</a:t>
            </a:r>
          </a:p>
          <a:p>
            <a:pPr algn="ctr"/>
            <a:r>
              <a:rPr lang="ru-RU" sz="15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э</a:t>
            </a:r>
            <a:r>
              <a:rPr lang="ru-RU" sz="15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лектронных </a:t>
            </a:r>
            <a:r>
              <a:rPr lang="ru-RU" sz="15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сертификатов </a:t>
            </a:r>
          </a:p>
          <a:p>
            <a:pPr algn="ctr"/>
            <a:r>
              <a:rPr lang="ru-RU" sz="15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на вещевую помощь</a:t>
            </a:r>
          </a:p>
          <a:p>
            <a:pPr algn="ctr"/>
            <a:r>
              <a:rPr lang="ru-RU" sz="4800" i="1" dirty="0"/>
              <a:t>375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Праздничных продуктовых наборов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к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о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Дню матери</a:t>
            </a:r>
          </a:p>
        </p:txBody>
      </p:sp>
    </p:spTree>
    <p:extLst>
      <p:ext uri="{BB962C8B-B14F-4D97-AF65-F5344CB8AC3E}">
        <p14:creationId xmlns:p14="http://schemas.microsoft.com/office/powerpoint/2010/main" val="70164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new-piktochart_19715529_6da30fd22e9ad7ea9203f35f8d7cca4d21efdf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" y="0"/>
            <a:ext cx="9144000" cy="6858000"/>
          </a:xfrm>
          <a:prstGeom prst="rect">
            <a:avLst/>
          </a:prstGeom>
        </p:spPr>
      </p:pic>
      <p:sp>
        <p:nvSpPr>
          <p:cNvPr id="7" name="Название 1"/>
          <p:cNvSpPr txBox="1">
            <a:spLocks/>
          </p:cNvSpPr>
          <p:nvPr/>
        </p:nvSpPr>
        <p:spPr>
          <a:xfrm>
            <a:off x="796089" y="4246804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chemeClr val="bg1">
                    <a:lumMod val="50000"/>
                  </a:schemeClr>
                </a:solidFill>
              </a:rPr>
              <a:t>58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Название 1"/>
          <p:cNvSpPr txBox="1">
            <a:spLocks/>
          </p:cNvSpPr>
          <p:nvPr/>
        </p:nvSpPr>
        <p:spPr>
          <a:xfrm>
            <a:off x="2772536" y="4246804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110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4694320" y="4246138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108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6662821" y="4246804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</a:rPr>
              <a:t>86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3491162" y="108768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3605461" y="103306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543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Название 1"/>
          <p:cNvSpPr txBox="1">
            <a:spLocks/>
          </p:cNvSpPr>
          <p:nvPr/>
        </p:nvSpPr>
        <p:spPr>
          <a:xfrm>
            <a:off x="1802729" y="573387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27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6097858" y="5733877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7F7F7F"/>
                </a:solidFill>
              </a:rPr>
              <a:t>373</a:t>
            </a:r>
            <a:endParaRPr lang="ru-RU" sz="6000" b="1" i="1" dirty="0">
              <a:solidFill>
                <a:srgbClr val="7F7F7F"/>
              </a:solidFill>
            </a:endParaRPr>
          </a:p>
        </p:txBody>
      </p:sp>
      <p:sp>
        <p:nvSpPr>
          <p:cNvPr id="12" name="Название 1"/>
          <p:cNvSpPr txBox="1">
            <a:spLocks/>
          </p:cNvSpPr>
          <p:nvPr/>
        </p:nvSpPr>
        <p:spPr>
          <a:xfrm>
            <a:off x="6097858" y="6314741"/>
            <a:ext cx="1802732" cy="543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в месяц</a:t>
            </a:r>
            <a:endParaRPr lang="ru-RU" sz="1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1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278</Words>
  <Application>Microsoft Office PowerPoint</Application>
  <PresentationFormat>Экран (4:3)</PresentationFormat>
  <Paragraphs>131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Book Antiqua</vt:lpstr>
      <vt:lpstr>Bookman Old Style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Программа социальной активности жителей Северо-Западного административного округа «Новые возможности»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0000</dc:title>
  <dc:creator>Macbook</dc:creator>
  <cp:lastModifiedBy>marina</cp:lastModifiedBy>
  <cp:revision>80</cp:revision>
  <cp:lastPrinted>2017-01-27T11:00:48Z</cp:lastPrinted>
  <dcterms:created xsi:type="dcterms:W3CDTF">2017-01-25T12:46:11Z</dcterms:created>
  <dcterms:modified xsi:type="dcterms:W3CDTF">2018-03-05T12:54:22Z</dcterms:modified>
</cp:coreProperties>
</file>