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charts/colors8.xml" ContentType="application/vnd.ms-office.chartcolor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Override PartName="/ppt/charts/style11.xml" ContentType="application/vnd.ms-office.chart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10.xml" ContentType="application/vnd.ms-office.chartcolorstyle+xml"/>
  <Override PartName="/ppt/charts/style8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6.xml" ContentType="application/vnd.ms-office.chartstyl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olors9.xml" ContentType="application/vnd.ms-office.chartcolor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charts/style10.xml" ContentType="application/vnd.ms-office.chart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1.xml" ContentType="application/vnd.ms-office.chartcolor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84" r:id="rId4"/>
    <p:sldId id="258" r:id="rId5"/>
    <p:sldId id="281" r:id="rId6"/>
    <p:sldId id="286" r:id="rId7"/>
    <p:sldId id="279" r:id="rId8"/>
    <p:sldId id="288" r:id="rId9"/>
    <p:sldId id="277" r:id="rId10"/>
    <p:sldId id="290" r:id="rId11"/>
    <p:sldId id="266" r:id="rId12"/>
    <p:sldId id="274" r:id="rId13"/>
    <p:sldId id="276" r:id="rId14"/>
    <p:sldId id="280" r:id="rId15"/>
    <p:sldId id="267" r:id="rId16"/>
    <p:sldId id="282" r:id="rId17"/>
    <p:sldId id="269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FC63B"/>
    <a:srgbClr val="ECF4D8"/>
    <a:srgbClr val="E4EFC7"/>
    <a:srgbClr val="6CB5FF"/>
    <a:srgbClr val="008AC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2" autoAdjust="0"/>
    <p:restoredTop sz="94660"/>
  </p:normalViewPr>
  <p:slideViewPr>
    <p:cSldViewPr>
      <p:cViewPr>
        <p:scale>
          <a:sx n="100" d="100"/>
          <a:sy n="100" d="100"/>
        </p:scale>
        <p:origin x="-180" y="-360"/>
      </p:cViewPr>
      <p:guideLst>
        <p:guide orient="horz" pos="346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7341212087545851"/>
          <c:y val="9.6565999873451144E-2"/>
          <c:w val="0.376254027330297"/>
          <c:h val="0.816341104050475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70-4306-B8B3-2E23424BD8AF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70-4306-B8B3-2E23424BD8AF}"/>
              </c:ext>
            </c:extLst>
          </c:dPt>
          <c:dLbls>
            <c:dLbl>
              <c:idx val="0"/>
              <c:layout>
                <c:manualLayout>
                  <c:x val="7.6368689811702944E-2"/>
                  <c:y val="-0.1699127741925551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 </a:t>
                    </a:r>
                    <a:r>
                      <a:rPr lang="ru-RU" dirty="0" smtClean="0"/>
                      <a:t>396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70-4306-B8B3-2E23424BD8AF}"/>
                </c:ext>
              </c:extLst>
            </c:dLbl>
            <c:dLbl>
              <c:idx val="1"/>
              <c:layout>
                <c:manualLayout>
                  <c:x val="-7.1822696580198853E-2"/>
                  <c:y val="0.2220019015687942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21021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70-4306-B8B3-2E23424BD8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22011</c:v>
                </c:pt>
                <c:pt idx="1">
                  <c:v>20697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70-4306-B8B3-2E23424BD8AF}"/>
            </c:ext>
          </c:extLst>
        </c:ser>
        <c:dLbls>
          <c:showVal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20013006997376"/>
          <c:y val="0.41685833120016358"/>
          <c:w val="0.25467245868987182"/>
          <c:h val="0.3142660002194122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3366696028483706"/>
          <c:y val="2.7472041417320691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6317779832501217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9B-45D1-9EC2-BB532AB48355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9B-45D1-9EC2-BB532AB48355}"/>
              </c:ext>
            </c:extLst>
          </c:dPt>
          <c:dLbls>
            <c:dLbl>
              <c:idx val="0"/>
              <c:layout>
                <c:manualLayout>
                  <c:x val="0.32544366763481369"/>
                  <c:y val="1.16220828114581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занято</a:t>
                    </a:r>
                    <a:r>
                      <a:rPr lang="en-US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 (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96</a:t>
                    </a:r>
                    <a:r>
                      <a:rPr lang="en-US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</c:dLbl>
            <c:dLbl>
              <c:idx val="1"/>
              <c:layout>
                <c:manualLayout>
                  <c:x val="-0.25825503515482406"/>
                  <c:y val="-3.87402760381936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lang="en-US" sz="1400" b="0" i="0" u="none" strike="noStrike" kern="1200" baseline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свободно</a:t>
                    </a:r>
                    <a:r>
                      <a:rPr lang="en-US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 (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4</a:t>
                    </a:r>
                    <a:r>
                      <a:rPr lang="en-US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111446611752133"/>
                      <c:h val="0.192190509425478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A9B-45D1-9EC2-BB532AB48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118ставки</c:v>
                </c:pt>
                <c:pt idx="1">
                  <c:v>Свободно 4,0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118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A9B-45D1-9EC2-BB532AB48355}"/>
            </c:ext>
          </c:extLst>
        </c:ser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786770470270273"/>
          <c:w val="0.61942356933885645"/>
          <c:h val="0.1429577194118067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 smtClean="0">
                <a:solidFill>
                  <a:schemeClr val="tx1"/>
                </a:solidFill>
              </a:rPr>
              <a:t>Средний</a:t>
            </a:r>
            <a:r>
              <a:rPr lang="ru-RU" baseline="0" dirty="0" smtClean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7405156040863177"/>
          <c:y val="5.8464262247875536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6317779832501217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2-4135-9A26-7131A1C6B15A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22-4135-9A26-7131A1C6B15A}"/>
              </c:ext>
            </c:extLst>
          </c:dPt>
          <c:dLbls>
            <c:dLbl>
              <c:idx val="0"/>
              <c:layout>
                <c:manualLayout>
                  <c:x val="0.29184918606927307"/>
                  <c:y val="2.90555120701888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занято</a:t>
                    </a:r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(90</a:t>
                    </a:r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114105046529214"/>
                      <c:h val="0.179638659989103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C22-4135-9A26-7131A1C6B15A}"/>
                </c:ext>
              </c:extLst>
            </c:dLbl>
            <c:dLbl>
              <c:idx val="1"/>
              <c:layout>
                <c:manualLayout>
                  <c:x val="-0.23305942196898757"/>
                  <c:y val="-2.51811794248259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свободно</a:t>
                    </a:r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 (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10</a:t>
                    </a:r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%)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181112151559875"/>
                      <c:h val="0.187386715196742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C22-4135-9A26-7131A1C6B1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168 ставок</c:v>
                </c:pt>
                <c:pt idx="1">
                  <c:v>Свободно19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165.5</c:v>
                </c:pt>
                <c:pt idx="1">
                  <c:v>9.75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22-4135-9A26-7131A1C6B15A}"/>
            </c:ext>
          </c:extLst>
        </c:ser>
        <c:dLbls>
          <c:showVal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68604546584788"/>
          <c:y val="0.79948978751416144"/>
          <c:w val="0.55223513981514838"/>
          <c:h val="0.1158396680171850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6317779832501217"/>
          <c:y val="0.14628537326655303"/>
          <c:w val="0.59777179947206249"/>
          <c:h val="0.65178232082651766"/>
        </c:manualLayout>
      </c:layout>
      <c:doughnutChart>
        <c:varyColors val="1"/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548312092307203"/>
          <c:y val="0.79174173230652412"/>
          <c:w val="0.55223513981514838"/>
          <c:h val="0.1158396680171850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41345306870665188"/>
          <c:y val="1.5849958605862552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6317779832501217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47-4169-BEC4-9CDD522FA33D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47-4169-BEC4-9CDD522FA33D}"/>
              </c:ext>
            </c:extLst>
          </c:dPt>
          <c:dLbls>
            <c:dLbl>
              <c:idx val="0"/>
              <c:layout>
                <c:manualLayout>
                  <c:x val="0.27715191036974768"/>
                  <c:y val="-1.54961104152774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занято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92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794960612841957"/>
                      <c:h val="0.161953876498440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747-4169-BEC4-9CDD522FA33D}"/>
                </c:ext>
              </c:extLst>
            </c:dLbl>
            <c:dLbl>
              <c:idx val="1"/>
              <c:layout>
                <c:manualLayout>
                  <c:x val="-0.23935799461435503"/>
                  <c:y val="-6.58584692649291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свободно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015618634966482"/>
                      <c:h val="0.150331793686982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747-4169-BEC4-9CDD522FA3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98,5 ставки</c:v>
                </c:pt>
                <c:pt idx="1">
                  <c:v>Свободно 9 ставки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93.7</c:v>
                </c:pt>
                <c:pt idx="1">
                  <c:v>4.75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47-4169-BEC4-9CDD522FA33D}"/>
            </c:ext>
          </c:extLst>
        </c:ser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399367709888557"/>
          <c:w val="0.61942356933885645"/>
          <c:h val="0.1545798022232647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889268075061497"/>
          <c:h val="0.8113185511263775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Педиатры/ВОП</c:v>
                </c:pt>
              </c:strCache>
            </c:strRef>
          </c:tx>
          <c:spPr>
            <a:ln w="28575" cap="rnd">
              <a:solidFill>
                <a:srgbClr val="6CB5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994155083233324E-2"/>
                  <c:y val="3.544154226500485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61-44D2-890D-A44CDB3918A4}"/>
                </c:ext>
              </c:extLst>
            </c:dLbl>
            <c:dLbl>
              <c:idx val="1"/>
              <c:layout>
                <c:manualLayout>
                  <c:x val="-2.0757611869153373E-2"/>
                  <c:y val="2.677898877808743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61-44D2-890D-A44CDB3918A4}"/>
                </c:ext>
              </c:extLst>
            </c:dLbl>
            <c:dLbl>
              <c:idx val="2"/>
              <c:layout>
                <c:manualLayout>
                  <c:x val="-1.0160153556745349E-2"/>
                  <c:y val="1.220539215500625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61-44D2-890D-A44CDB3918A4}"/>
                </c:ext>
              </c:extLst>
            </c:dLbl>
            <c:dLbl>
              <c:idx val="3"/>
              <c:layout>
                <c:manualLayout>
                  <c:x val="-7.5071240834215357E-3"/>
                  <c:y val="8.35818110894000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61-44D2-890D-A44CDB3918A4}"/>
                </c:ext>
              </c:extLst>
            </c:dLbl>
            <c:dLbl>
              <c:idx val="4"/>
              <c:layout>
                <c:manualLayout>
                  <c:x val="-1.95185226168961E-2"/>
                  <c:y val="2.85954560213806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61-44D2-890D-A44CDB3918A4}"/>
                </c:ext>
              </c:extLst>
            </c:dLbl>
            <c:dLbl>
              <c:idx val="5"/>
              <c:layout>
                <c:manualLayout>
                  <c:x val="-3.0028496333686167E-2"/>
                  <c:y val="3.37265324810374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61-44D2-890D-A44CDB3918A4}"/>
                </c:ext>
              </c:extLst>
            </c:dLbl>
            <c:dLbl>
              <c:idx val="6"/>
              <c:layout>
                <c:manualLayout>
                  <c:x val="0"/>
                  <c:y val="3.092259912084817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1">
                  <c:v>2017 г</c:v>
                </c:pt>
                <c:pt idx="2">
                  <c:v>2018 г</c:v>
                </c:pt>
                <c:pt idx="3">
                  <c:v>I квартал 2019 г</c:v>
                </c:pt>
                <c:pt idx="4">
                  <c:v>II квартал 2019 г</c:v>
                </c:pt>
                <c:pt idx="5">
                  <c:v>III квартал 2019 г</c:v>
                </c:pt>
                <c:pt idx="6">
                  <c:v>IV квартал 2019 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1">
                  <c:v>97.1</c:v>
                </c:pt>
                <c:pt idx="2">
                  <c:v>97</c:v>
                </c:pt>
                <c:pt idx="3">
                  <c:v>97.4</c:v>
                </c:pt>
                <c:pt idx="4">
                  <c:v>96.3</c:v>
                </c:pt>
                <c:pt idx="5">
                  <c:v>97.2</c:v>
                </c:pt>
                <c:pt idx="6">
                  <c:v>98.4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661-44D2-890D-A44CDB3918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398054496214008E-2"/>
                  <c:y val="-2.831833529764186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61-44D2-890D-A44CDB3918A4}"/>
                </c:ext>
              </c:extLst>
            </c:dLbl>
            <c:dLbl>
              <c:idx val="1"/>
              <c:layout>
                <c:manualLayout>
                  <c:x val="-2.0757611869153373E-2"/>
                  <c:y val="-3.611706157670481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61-44D2-890D-A44CDB3918A4}"/>
                </c:ext>
              </c:extLst>
            </c:dLbl>
            <c:dLbl>
              <c:idx val="2"/>
              <c:layout>
                <c:manualLayout>
                  <c:x val="-8.6587287400610412E-3"/>
                  <c:y val="-3.90878316627402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61-44D2-890D-A44CDB3918A4}"/>
                </c:ext>
              </c:extLst>
            </c:dLbl>
            <c:dLbl>
              <c:idx val="3"/>
              <c:layout>
                <c:manualLayout>
                  <c:x val="-3.3031345967054732E-2"/>
                  <c:y val="-2.65409923017906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61-44D2-890D-A44CDB3918A4}"/>
                </c:ext>
              </c:extLst>
            </c:dLbl>
            <c:dLbl>
              <c:idx val="4"/>
              <c:layout>
                <c:manualLayout>
                  <c:x val="-5.2549868583950693E-2"/>
                  <c:y val="-1.559753958684688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661-44D2-890D-A44CDB3918A4}"/>
                </c:ext>
              </c:extLst>
            </c:dLbl>
            <c:dLbl>
              <c:idx val="5"/>
              <c:layout>
                <c:manualLayout>
                  <c:x val="-1.9518522616895993E-2"/>
                  <c:y val="-2.216985249192636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1">
                  <c:v>2017 г</c:v>
                </c:pt>
                <c:pt idx="2">
                  <c:v>2018 г</c:v>
                </c:pt>
                <c:pt idx="3">
                  <c:v>I квартал 2019 г</c:v>
                </c:pt>
                <c:pt idx="4">
                  <c:v>II квартал 2019 г</c:v>
                </c:pt>
                <c:pt idx="5">
                  <c:v>III квартал 2019 г</c:v>
                </c:pt>
                <c:pt idx="6">
                  <c:v>IV квартал 2019 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1">
                  <c:v>95.3</c:v>
                </c:pt>
                <c:pt idx="2">
                  <c:v>96.7</c:v>
                </c:pt>
                <c:pt idx="3">
                  <c:v>98.169999999999987</c:v>
                </c:pt>
                <c:pt idx="4">
                  <c:v>99.66</c:v>
                </c:pt>
                <c:pt idx="5">
                  <c:v>99.9</c:v>
                </c:pt>
                <c:pt idx="6">
                  <c:v>99.57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661-44D2-890D-A44CDB3918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812104841539513E-2"/>
                  <c:y val="-2.933196940489522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661-44D2-890D-A44CDB3918A4}"/>
                </c:ext>
              </c:extLst>
            </c:dLbl>
            <c:dLbl>
              <c:idx val="1"/>
              <c:layout>
                <c:manualLayout>
                  <c:x val="-2.0757611869153373E-2"/>
                  <c:y val="2.388755085081746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661-44D2-890D-A44CDB3918A4}"/>
                </c:ext>
              </c:extLst>
            </c:dLbl>
            <c:dLbl>
              <c:idx val="2"/>
              <c:layout>
                <c:manualLayout>
                  <c:x val="-1.0160153556745349E-2"/>
                  <c:y val="2.53270906764581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661-44D2-890D-A44CDB3918A4}"/>
                </c:ext>
              </c:extLst>
            </c:dLbl>
            <c:dLbl>
              <c:idx val="3"/>
              <c:layout>
                <c:manualLayout>
                  <c:x val="5.5051607317559346E-17"/>
                  <c:y val="4.056305102712233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661-44D2-890D-A44CDB3918A4}"/>
                </c:ext>
              </c:extLst>
            </c:dLbl>
            <c:dLbl>
              <c:idx val="4"/>
              <c:layout>
                <c:manualLayout>
                  <c:x val="-1.0509973716790143E-2"/>
                  <c:y val="-2.70964863790211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661-44D2-890D-A44CDB3918A4}"/>
                </c:ext>
              </c:extLst>
            </c:dLbl>
            <c:dLbl>
              <c:idx val="5"/>
              <c:layout>
                <c:manualLayout>
                  <c:x val="-2.1019947433580318E-2"/>
                  <c:y val="2.59958328690674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661-44D2-890D-A44CDB3918A4}"/>
                </c:ext>
              </c:extLst>
            </c:dLbl>
            <c:dLbl>
              <c:idx val="6"/>
              <c:layout>
                <c:manualLayout>
                  <c:x val="0"/>
                  <c:y val="-2.072861604650378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1">
                  <c:v>2017 г</c:v>
                </c:pt>
                <c:pt idx="2">
                  <c:v>2018 г</c:v>
                </c:pt>
                <c:pt idx="3">
                  <c:v>I квартал 2019 г</c:v>
                </c:pt>
                <c:pt idx="4">
                  <c:v>II квартал 2019 г</c:v>
                </c:pt>
                <c:pt idx="5">
                  <c:v>III квартал 2019 г</c:v>
                </c:pt>
                <c:pt idx="6">
                  <c:v>IV квартал 2019 г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1">
                  <c:v>92.6</c:v>
                </c:pt>
                <c:pt idx="2">
                  <c:v>91.9</c:v>
                </c:pt>
                <c:pt idx="3">
                  <c:v>98.2</c:v>
                </c:pt>
                <c:pt idx="4">
                  <c:v>96.6</c:v>
                </c:pt>
                <c:pt idx="5">
                  <c:v>96.7</c:v>
                </c:pt>
                <c:pt idx="6">
                  <c:v>98.9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D661-44D2-890D-A44CDB3918A4}"/>
            </c:ext>
          </c:extLst>
        </c:ser>
        <c:dLbls>
          <c:showVal val="1"/>
        </c:dLbls>
        <c:marker val="1"/>
        <c:axId val="85174912"/>
        <c:axId val="85188992"/>
      </c:lineChart>
      <c:catAx>
        <c:axId val="851749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85188992"/>
        <c:crosses val="autoZero"/>
        <c:auto val="1"/>
        <c:lblAlgn val="ctr"/>
        <c:lblOffset val="100"/>
      </c:catAx>
      <c:valAx>
        <c:axId val="851889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517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0861962459325147"/>
          <c:y val="7.2047066485529512E-2"/>
          <c:w val="0.376254027330297"/>
          <c:h val="0.816341104050475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2F-4665-A8E3-4125F5B719FF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2F-4665-A8E3-4125F5B719FF}"/>
              </c:ext>
            </c:extLst>
          </c:dPt>
          <c:dLbls>
            <c:dLbl>
              <c:idx val="0"/>
              <c:layout>
                <c:manualLayout>
                  <c:x val="0.15216780733847304"/>
                  <c:y val="-5.96658572985036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2F-4665-A8E3-4125F5B719FF}"/>
                </c:ext>
              </c:extLst>
            </c:dLbl>
            <c:dLbl>
              <c:idx val="1"/>
              <c:layout>
                <c:manualLayout>
                  <c:x val="0.36517593331401388"/>
                  <c:y val="0.2397079066881955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A2F-4665-A8E3-4125F5B719F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288003</c:v>
                </c:pt>
                <c:pt idx="1">
                  <c:v>325000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2F-4665-A8E3-4125F5B719FF}"/>
            </c:ext>
          </c:extLst>
        </c:ser>
        <c:dLbls>
          <c:showVal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4508498516440403"/>
          <c:y val="8.8999393134764723E-2"/>
          <c:w val="0.46257848026620974"/>
          <c:h val="0.6903281898876811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3936141256184476"/>
          <c:y val="2.2388716068584998E-2"/>
          <c:w val="0.43060183520618217"/>
          <c:h val="0.488506207305141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A4-4DD5-AAD1-93CF23F23E31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A4-4DD5-AAD1-93CF23F23E31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A4-4DD5-AAD1-93CF23F23E31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A4-4DD5-AAD1-93CF23F23E31}"/>
              </c:ext>
            </c:extLst>
          </c:dPt>
          <c:dPt>
            <c:idx val="4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6A4-4DD5-AAD1-93CF23F23E31}"/>
              </c:ext>
            </c:extLst>
          </c:dPt>
          <c:dPt>
            <c:idx val="5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6A4-4DD5-AAD1-93CF23F23E31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6A4-4DD5-AAD1-93CF23F23E31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6A4-4DD5-AAD1-93CF23F23E31}"/>
                </c:ext>
              </c:extLst>
            </c:dLbl>
            <c:dLbl>
              <c:idx val="2"/>
              <c:layout>
                <c:manualLayout>
                  <c:x val="-5.5344518942021921E-2"/>
                  <c:y val="5.1174677042705931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1,5%</a:t>
                    </a:r>
                    <a:endParaRPr lang="ru-RU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6A4-4DD5-AAD1-93CF23F23E31}"/>
                </c:ext>
              </c:extLst>
            </c:dLbl>
            <c:dLbl>
              <c:idx val="3"/>
              <c:layout>
                <c:manualLayout>
                  <c:x val="0.10979048822358742"/>
                  <c:y val="-8.61256686328864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6A4-4DD5-AAD1-93CF23F23E31}"/>
                </c:ext>
              </c:extLst>
            </c:dLbl>
            <c:dLbl>
              <c:idx val="4"/>
              <c:layout>
                <c:manualLayout>
                  <c:x val="-0.10048943895559348"/>
                  <c:y val="-0.2563749471488889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6A4-4DD5-AAD1-93CF23F23E31}"/>
                </c:ext>
              </c:extLst>
            </c:dLbl>
            <c:dLbl>
              <c:idx val="5"/>
              <c:layout>
                <c:manualLayout>
                  <c:x val="0.42607522117171637"/>
                  <c:y val="-1.67210583962194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6A4-4DD5-AAD1-93CF23F23E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осмотр в центре здоровья</c:v>
                </c:pt>
                <c:pt idx="3">
                  <c:v>паллиативная помощь</c:v>
                </c:pt>
                <c:pt idx="4">
                  <c:v>патронаж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141303</c:v>
                </c:pt>
                <c:pt idx="1">
                  <c:v>3838</c:v>
                </c:pt>
                <c:pt idx="2">
                  <c:v>4018</c:v>
                </c:pt>
                <c:pt idx="3">
                  <c:v>13</c:v>
                </c:pt>
                <c:pt idx="4">
                  <c:v>5028</c:v>
                </c:pt>
                <c:pt idx="5">
                  <c:v>88424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6A4-4DD5-AAD1-93CF23F23E31}"/>
            </c:ext>
          </c:extLst>
        </c:ser>
        <c:dLbls>
          <c:showCatName val="1"/>
          <c:showPercent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655334200971291"/>
          <c:y val="0.49360508532417535"/>
          <c:w val="0.55454091993254717"/>
          <c:h val="0.3751677691161843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3936141256184476"/>
          <c:y val="4.5189181425660453E-2"/>
          <c:w val="0.45471930055552429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BF-4AA1-9543-E2968FC66016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BF-4AA1-9543-E2968FC66016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BF-4AA1-9543-E2968FC66016}"/>
              </c:ext>
            </c:extLst>
          </c:dPt>
          <c:dLbls>
            <c:dLbl>
              <c:idx val="0"/>
              <c:layout>
                <c:manualLayout>
                  <c:x val="0.11789072825883294"/>
                  <c:y val="-4.5601026920764143E-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68%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5BF-4AA1-9543-E2968FC66016}"/>
                </c:ext>
              </c:extLst>
            </c:dLbl>
            <c:dLbl>
              <c:idx val="1"/>
              <c:layout>
                <c:manualLayout>
                  <c:x val="-8.4411128722698528E-2"/>
                  <c:y val="5.4721232304916476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24%</a:t>
                    </a:r>
                    <a:endParaRPr lang="ru-RU" dirty="0"/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5BF-4AA1-9543-E2968FC66016}"/>
                </c:ext>
              </c:extLst>
            </c:dLbl>
            <c:dLbl>
              <c:idx val="2"/>
              <c:layout>
                <c:manualLayout>
                  <c:x val="-5.6274085815132352E-2"/>
                  <c:y val="-3.3030942271613413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8%</a:t>
                    </a:r>
                    <a:endParaRPr lang="ru-RU" dirty="0"/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5BF-4AA1-9543-E2968FC660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неотложные</c:v>
                </c:pt>
                <c:pt idx="1">
                  <c:v>активные</c:v>
                </c:pt>
                <c:pt idx="2">
                  <c:v>диспансерное наблюдение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65500</c:v>
                </c:pt>
                <c:pt idx="1">
                  <c:v>23206</c:v>
                </c:pt>
                <c:pt idx="2">
                  <c:v>6890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5BF-4AA1-9543-E2968FC66016}"/>
            </c:ext>
          </c:extLst>
        </c:ser>
        <c:dLbls>
          <c:showCatName val="1"/>
          <c:showPercent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68515123739704"/>
          <c:y val="0.60719275410454165"/>
          <c:w val="0.56862969752520742"/>
          <c:h val="0.2377637543648622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8347662058531332E-2"/>
          <c:y val="0.20322121979451233"/>
          <c:w val="0.94330467588293665"/>
          <c:h val="0.67521729628025062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Мальчики,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131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128</a:t>
                    </a:r>
                    <a:endParaRPr lang="en-US" dirty="0"/>
                  </a:p>
                </c:rich>
              </c:tx>
              <c:dLblPos val="ctr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1955</c:v>
                </c:pt>
                <c:pt idx="1">
                  <c:v>2001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DF-49D3-98DA-428D34748A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Девочки, чел.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118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94</a:t>
                    </a:r>
                    <a:endParaRPr lang="en-US" dirty="0"/>
                  </a:p>
                </c:rich>
              </c:tx>
              <c:dLblPos val="ctr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2451</c:v>
                </c:pt>
                <c:pt idx="1">
                  <c:v>2513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DF-49D3-98DA-428D34748AF9}"/>
            </c:ext>
          </c:extLst>
        </c:ser>
        <c:gapWidth val="283"/>
        <c:overlap val="100"/>
        <c:axId val="93556096"/>
        <c:axId val="93557888"/>
      </c:barChart>
      <c:catAx>
        <c:axId val="9355609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3557888"/>
        <c:crosses val="autoZero"/>
        <c:auto val="1"/>
        <c:lblAlgn val="ctr"/>
        <c:lblOffset val="100"/>
      </c:catAx>
      <c:valAx>
        <c:axId val="93557888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9355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9174788802815594E-4"/>
          <c:y val="3.8574690461480141E-2"/>
          <c:w val="0.65329043914729013"/>
          <c:h val="5.890239198701960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Дети </a:t>
            </a:r>
            <a:r>
              <a:rPr lang="ru-RU" dirty="0"/>
              <a:t>под опекой</a:t>
            </a:r>
          </a:p>
        </c:rich>
      </c:tx>
      <c:layout>
        <c:manualLayout>
          <c:xMode val="edge"/>
          <c:yMode val="edge"/>
          <c:x val="0.29599366885395412"/>
          <c:y val="3.9193176066856801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человек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AE-480D-9FBA-0D1BC0E6CA5B}"/>
              </c:ext>
            </c:extLst>
          </c:dPt>
          <c:dPt>
            <c:idx val="1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0AE-480D-9FBA-0D1BC0E6CA5B}"/>
              </c:ext>
            </c:extLst>
          </c:dPt>
          <c:dPt>
            <c:idx val="4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5.6865860390512217E-2"/>
                  <c:y val="0.13264922724635531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AE-480D-9FBA-0D1BC0E6CA5B}"/>
                </c:ext>
              </c:extLst>
            </c:dLbl>
            <c:dLbl>
              <c:idx val="3"/>
              <c:layout>
                <c:manualLayout>
                  <c:x val="7.3179802938562379E-3"/>
                  <c:y val="3.8055185226332874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0AE-480D-9FBA-0D1BC0E6CA5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группа здоровья 1</c:v>
                </c:pt>
                <c:pt idx="1">
                  <c:v>группа здоровья 2</c:v>
                </c:pt>
                <c:pt idx="2">
                  <c:v>группа здоровья 3</c:v>
                </c:pt>
                <c:pt idx="3">
                  <c:v>группа здоровья 4</c:v>
                </c:pt>
                <c:pt idx="4">
                  <c:v>группа здоровья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</c:v>
                </c:pt>
                <c:pt idx="1">
                  <c:v>99</c:v>
                </c:pt>
                <c:pt idx="2">
                  <c:v>32</c:v>
                </c:pt>
                <c:pt idx="3">
                  <c:v>2</c:v>
                </c:pt>
                <c:pt idx="4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AE-480D-9FBA-0D1BC0E6CA5B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человек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AE-480D-9FBA-0D1BC0E6CA5B}"/>
              </c:ext>
            </c:extLst>
          </c:dPt>
          <c:dPt>
            <c:idx val="1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0AE-480D-9FBA-0D1BC0E6CA5B}"/>
              </c:ext>
            </c:extLst>
          </c:dPt>
          <c:dPt>
            <c:idx val="4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5.6865860390512217E-2"/>
                  <c:y val="0.13264922724635531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AE-480D-9FBA-0D1BC0E6CA5B}"/>
                </c:ext>
              </c:extLst>
            </c:dLbl>
            <c:dLbl>
              <c:idx val="3"/>
              <c:layout>
                <c:manualLayout>
                  <c:x val="-3.119943888737783E-2"/>
                  <c:y val="1.311486603191834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0AE-480D-9FBA-0D1BC0E6CA5B}"/>
                </c:ext>
              </c:extLst>
            </c:dLbl>
            <c:dLbl>
              <c:idx val="4"/>
              <c:layout>
                <c:manualLayout>
                  <c:x val="2.133623084025147E-2"/>
                  <c:y val="2.1891960468501368E-2"/>
                </c:manualLayout>
              </c:layout>
              <c:dLblPos val="bestFit"/>
              <c:showPercent val="1"/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группа здоровья 1</c:v>
                </c:pt>
                <c:pt idx="1">
                  <c:v>группа здоровья 2</c:v>
                </c:pt>
                <c:pt idx="2">
                  <c:v>группа здоровья 3</c:v>
                </c:pt>
                <c:pt idx="3">
                  <c:v>группа здоровья 4</c:v>
                </c:pt>
                <c:pt idx="4">
                  <c:v>группа здоровья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14427</c:v>
                </c:pt>
                <c:pt idx="1">
                  <c:v>22418</c:v>
                </c:pt>
                <c:pt idx="2">
                  <c:v>3850</c:v>
                </c:pt>
                <c:pt idx="3">
                  <c:v>159</c:v>
                </c:pt>
                <c:pt idx="4">
                  <c:v>449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AE-480D-9FBA-0D1BC0E6CA5B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19341</a:t>
                    </a:r>
                    <a:endParaRPr lang="ru-RU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{37CF9102-45B5-4AA5-811B-A6CDA1C8E2A6}</c15:txfldGUID>
                      <c15:f>Лист1!$D$3</c15:f>
                      <c15:dlblFieldTableCache>
                        <c:ptCount val="1"/>
                        <c:pt idx="0">
                          <c:v>19341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74FF-4255-BE80-9C752DF766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1395</c:v>
                </c:pt>
                <c:pt idx="1">
                  <c:v>19341</c:v>
                </c:pt>
                <c:pt idx="2">
                  <c:v>1335</c:v>
                </c:pt>
                <c:pt idx="3">
                  <c:v>2029</c:v>
                </c:pt>
                <c:pt idx="4">
                  <c:v>1273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8-4842-AE0D-452D40CA7A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53247</a:t>
                    </a:r>
                  </a:p>
                  <a:p>
                    <a:endParaRPr lang="ru-RU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{4FF01097-F98B-420B-971E-27B582F6911C}</c15:txfldGUID>
                      <c15:f>Лист1!$E$3</c15:f>
                      <c15:dlblFieldTableCache>
                        <c:ptCount val="1"/>
                        <c:pt idx="0">
                          <c:v>53247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74FF-4255-BE80-9C752DF766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1491</c:v>
                </c:pt>
                <c:pt idx="1">
                  <c:v>53247</c:v>
                </c:pt>
                <c:pt idx="2">
                  <c:v>2330</c:v>
                </c:pt>
                <c:pt idx="3">
                  <c:v>6197</c:v>
                </c:pt>
                <c:pt idx="4">
                  <c:v>2295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28-4842-AE0D-452D40CA7A4C}"/>
            </c:ext>
          </c:extLst>
        </c:ser>
        <c:dLbls>
          <c:showVal val="1"/>
        </c:dLbls>
        <c:gapWidth val="444"/>
        <c:overlap val="-90"/>
        <c:axId val="100050432"/>
        <c:axId val="100051968"/>
      </c:barChart>
      <c:catAx>
        <c:axId val="10005043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00051968"/>
        <c:crosses val="autoZero"/>
        <c:auto val="1"/>
        <c:lblAlgn val="ctr"/>
        <c:lblOffset val="100"/>
      </c:catAx>
      <c:valAx>
        <c:axId val="100051968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10005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CC3F-9287-4FAB-9EDE-FB607BE02DF4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D9021-B706-416D-9E11-346349606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142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B3DE-0913-4385-A81D-0D235EEFD284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21939-DDDB-4A61-AB14-F4B8210B7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81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/>
              <a:pPr/>
              <a:t>20.01.2020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/>
              <a:pPr/>
              <a:t>20.01.2020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/>
              <a:pPr/>
              <a:t>20.01.2020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875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6384032" y="4293096"/>
            <a:ext cx="4355216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  <a:endParaRPr lang="ru-RU" sz="4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395004" y="4969249"/>
            <a:ext cx="3672408" cy="11347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 </a:t>
            </a:r>
          </a:p>
          <a:p>
            <a:pPr algn="l">
              <a:lnSpc>
                <a:spcPct val="120000"/>
              </a:lnSpc>
            </a:pP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ГБУЗ« ДГП №58 ДЗМ»</a:t>
            </a:r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94" name="Овал 93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504133483"/>
              </p:ext>
            </p:extLst>
          </p:nvPr>
        </p:nvGraphicFramePr>
        <p:xfrm>
          <a:off x="2246812" y="2996221"/>
          <a:ext cx="9282551" cy="331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="" xmlns:p14="http://schemas.microsoft.com/office/powerpoint/2010/main" val="41664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5" y="549276"/>
            <a:ext cx="10729267" cy="825028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комфорта пребывания в поликлинике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95400" y="1317752"/>
            <a:ext cx="10881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целью исключения неудобств для пациентов: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15976" y="1796827"/>
            <a:ext cx="4455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Нахождения больных в одной зоне со здоровыми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Шеврон 35"/>
          <p:cNvSpPr/>
          <p:nvPr/>
        </p:nvSpPr>
        <p:spPr>
          <a:xfrm>
            <a:off x="775272" y="1826491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13935" y="2214347"/>
            <a:ext cx="3791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Нехватки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посадочных мест для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ожидания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Шеврон 37"/>
          <p:cNvSpPr/>
          <p:nvPr/>
        </p:nvSpPr>
        <p:spPr>
          <a:xfrm>
            <a:off x="775272" y="2242221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15976" y="265477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информации о движении очереди на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Шеврон 39"/>
          <p:cNvSpPr/>
          <p:nvPr/>
        </p:nvSpPr>
        <p:spPr>
          <a:xfrm>
            <a:off x="775272" y="2676503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05515" y="3088284"/>
            <a:ext cx="10571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контроля за состоянием здоровья пациентов, находящихся в очереди, со стороны медицинского персонала</a:t>
            </a:r>
          </a:p>
        </p:txBody>
      </p:sp>
      <p:sp>
        <p:nvSpPr>
          <p:cNvPr id="42" name="Шеврон 41"/>
          <p:cNvSpPr/>
          <p:nvPr/>
        </p:nvSpPr>
        <p:spPr>
          <a:xfrm>
            <a:off x="775272" y="3106075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59499" y="5856727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достаточного количества посадочных мест для ожидания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приема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805264"/>
            <a:ext cx="741345" cy="741345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55949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Разделение потоков здоровых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болеющих пациентов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931545"/>
            <a:ext cx="669335" cy="669335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6690074" y="5856727"/>
            <a:ext cx="5040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Визуальный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контроль пациентов,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находящихся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очереди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Информирование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пациентов о движении «живой» очереди через информационное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табло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688534" y="4461771"/>
            <a:ext cx="1088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Положительный эффект от организации зон комфортного ожидания: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6604" y="3919536"/>
            <a:ext cx="10571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Организованы зоны комфортного ожидания приема дежурного врача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30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695325" y="1196752"/>
            <a:ext cx="10801350" cy="2808312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7"/>
            <a:ext cx="8136904" cy="15675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обращения рассматриваются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диалог с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официальным представителем пациента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совершенствования оказания медицинской помощи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42958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960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896125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4956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42958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58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24956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39</a:t>
            </a: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2019 год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42958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35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60960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78962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96964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24956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58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09585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58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900543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58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97032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618135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25" y="1577933"/>
            <a:ext cx="555797" cy="555797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4419972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215339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8021651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85" y="1614756"/>
            <a:ext cx="482150" cy="48215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45" y="1614756"/>
            <a:ext cx="482150" cy="48215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25" y="1614756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01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576071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6888088" y="-193183"/>
            <a:ext cx="5303912" cy="7114669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поликлиники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5324" y="1556792"/>
            <a:ext cx="4320556" cy="403244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держимое 3"/>
          <p:cNvSpPr>
            <a:spLocks noGrp="1"/>
          </p:cNvSpPr>
          <p:nvPr>
            <p:ph sz="half" idx="1"/>
          </p:nvPr>
        </p:nvSpPr>
        <p:spPr>
          <a:xfrm>
            <a:off x="911424" y="1745433"/>
            <a:ext cx="5328592" cy="4203847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Лор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-установки		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4 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Рабочее место офтальмолога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4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Спирографы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6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Рентгены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1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ЭЭГ  		                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4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7 ед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Из них экспертного класса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2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5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97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Медицинские организации оказывают помощь по различным профилям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Содержимое 3"/>
          <p:cNvSpPr>
            <a:spLocks noGrp="1"/>
          </p:cNvSpPr>
          <p:nvPr>
            <p:ph sz="half" idx="1"/>
          </p:nvPr>
        </p:nvSpPr>
        <p:spPr>
          <a:xfrm>
            <a:off x="5303912" y="1988840"/>
            <a:ext cx="5328592" cy="4203847"/>
          </a:xfrm>
        </p:spPr>
        <p:txBody>
          <a:bodyPr>
            <a:normAutofit fontScale="92500" lnSpcReduction="10000"/>
          </a:bodyPr>
          <a:lstStyle/>
          <a:p>
            <a:r>
              <a:rPr lang="ru-RU" sz="1400" dirty="0" smtClean="0"/>
              <a:t>Педиатрия</a:t>
            </a:r>
          </a:p>
          <a:p>
            <a:r>
              <a:rPr lang="ru-RU" sz="1400" dirty="0" smtClean="0"/>
              <a:t>Хирургия, урология-андрология</a:t>
            </a:r>
          </a:p>
          <a:p>
            <a:r>
              <a:rPr lang="ru-RU" sz="1400" dirty="0" smtClean="0"/>
              <a:t>Офтальмология</a:t>
            </a:r>
          </a:p>
          <a:p>
            <a:r>
              <a:rPr lang="ru-RU" sz="1400" dirty="0" smtClean="0"/>
              <a:t>Отоларингология </a:t>
            </a:r>
          </a:p>
          <a:p>
            <a:r>
              <a:rPr lang="ru-RU" sz="1400" dirty="0" smtClean="0"/>
              <a:t>Неврология</a:t>
            </a:r>
          </a:p>
          <a:p>
            <a:r>
              <a:rPr lang="ru-RU" sz="1400" dirty="0" smtClean="0"/>
              <a:t>Гастроэнтерология </a:t>
            </a:r>
          </a:p>
          <a:p>
            <a:r>
              <a:rPr lang="ru-RU" sz="1400" dirty="0" smtClean="0"/>
              <a:t>Ортопедия</a:t>
            </a:r>
          </a:p>
          <a:p>
            <a:r>
              <a:rPr lang="ru-RU" sz="1400" dirty="0" smtClean="0"/>
              <a:t>Аллергология и иммунология</a:t>
            </a:r>
          </a:p>
          <a:p>
            <a:r>
              <a:rPr lang="ru-RU" sz="1400" dirty="0" smtClean="0"/>
              <a:t>Кардиология</a:t>
            </a:r>
          </a:p>
          <a:p>
            <a:r>
              <a:rPr lang="ru-RU" sz="1400" dirty="0" smtClean="0"/>
              <a:t>Эндокринология</a:t>
            </a:r>
          </a:p>
          <a:p>
            <a:r>
              <a:rPr lang="ru-RU" sz="1400" dirty="0" smtClean="0"/>
              <a:t>Гинекология </a:t>
            </a:r>
          </a:p>
          <a:p>
            <a:r>
              <a:rPr lang="ru-RU" sz="1400" dirty="0" smtClean="0"/>
              <a:t>Нефрология</a:t>
            </a:r>
          </a:p>
          <a:p>
            <a:r>
              <a:rPr lang="ru-RU" sz="1400" dirty="0" smtClean="0"/>
              <a:t>Реабилитационная помощь</a:t>
            </a:r>
          </a:p>
          <a:p>
            <a:r>
              <a:rPr lang="ru-RU" sz="1400" dirty="0" smtClean="0"/>
              <a:t>Оказывается помощь в дневном стационаре на 6 коек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899" r="851" b="2750"/>
          <a:stretch/>
        </p:blipFill>
        <p:spPr>
          <a:xfrm>
            <a:off x="-168696" y="-135684"/>
            <a:ext cx="5055647" cy="709473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39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2019 года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839416" y="1412776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1356971067"/>
              </p:ext>
            </p:extLst>
          </p:nvPr>
        </p:nvGraphicFramePr>
        <p:xfrm>
          <a:off x="609802" y="141277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4109589184"/>
              </p:ext>
            </p:extLst>
          </p:nvPr>
        </p:nvGraphicFramePr>
        <p:xfrm>
          <a:off x="4511824" y="1268760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="" xmlns:p14="http://schemas.microsoft.com/office/powerpoint/2010/main" val="2923448335"/>
              </p:ext>
            </p:extLst>
          </p:nvPr>
        </p:nvGraphicFramePr>
        <p:xfrm flipV="1">
          <a:off x="4511824" y="4670526"/>
          <a:ext cx="3024336" cy="41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="" xmlns:p14="http://schemas.microsoft.com/office/powerpoint/2010/main" val="3410192643"/>
              </p:ext>
            </p:extLst>
          </p:nvPr>
        </p:nvGraphicFramePr>
        <p:xfrm>
          <a:off x="8654080" y="143672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1355138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122,5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303912" y="2492896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187,25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734025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380953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107,5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1549" y="5730354"/>
            <a:ext cx="885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2019 год было нанято67человек</a:t>
            </a:r>
          </a:p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159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25370"/>
            <a:ext cx="1355958" cy="13559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78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167932" y="549275"/>
            <a:ext cx="5544692" cy="863501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Содержимое 3"/>
          <p:cNvSpPr>
            <a:spLocks noGrp="1"/>
          </p:cNvSpPr>
          <p:nvPr>
            <p:ph sz="half" idx="1"/>
          </p:nvPr>
        </p:nvSpPr>
        <p:spPr>
          <a:xfrm>
            <a:off x="6384031" y="1412776"/>
            <a:ext cx="5328591" cy="4779911"/>
          </a:xfrm>
        </p:spPr>
        <p:txBody>
          <a:bodyPr>
            <a:normAutofit/>
          </a:bodyPr>
          <a:lstStyle/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Московская смена – летняя программа активного детского отдыха</a:t>
            </a: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Павильоны « Здоровая Москва»-июнь-сентябрь 2019</a:t>
            </a: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Спартакиада трудящихся, посвященная Дню города и организованная Московской Федерацией профсоюзов</a:t>
            </a: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Московский 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велопарад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 Всемирный день здоровья»</a:t>
            </a: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 Подари мне жизнь»</a:t>
            </a: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 Всемирный день сердца»</a:t>
            </a: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 Всемирный день борьбы с сахарным диабетом»</a:t>
            </a: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Международный день без табака»</a:t>
            </a: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 Всемирный день борьбы со 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СПИДом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</a:t>
            </a:r>
          </a:p>
          <a:p>
            <a:pPr lvl="0"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04" r="22702"/>
          <a:stretch/>
        </p:blipFill>
        <p:spPr>
          <a:xfrm>
            <a:off x="-240703" y="-111012"/>
            <a:ext cx="5879372" cy="72720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48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</a:t>
            </a:r>
            <a:r>
              <a:rPr lang="ru-RU" sz="30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30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2019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943813" y="1099498"/>
            <a:ext cx="2052306" cy="5497268"/>
            <a:chOff x="3809673" y="1100084"/>
            <a:chExt cx="2052306" cy="549726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809751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0967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09751" y="2996952"/>
              <a:ext cx="205222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врача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Разработка МТЗ по капитальному ремонту филиалов1 и 2 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013443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702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3756610" y="1099498"/>
            <a:ext cx="2052228" cy="5497268"/>
            <a:chOff x="1622470" y="1100084"/>
            <a:chExt cx="2052228" cy="549726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22470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22470" y="2440487"/>
              <a:ext cx="2043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847528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307" y="1288955"/>
              <a:ext cx="783962" cy="783962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8112224" y="1099498"/>
            <a:ext cx="2071174" cy="5425846"/>
            <a:chOff x="5978084" y="1100084"/>
            <a:chExt cx="2071174" cy="5425846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78084" y="1629386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9695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доступности мед. помощи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023992" y="2996952"/>
              <a:ext cx="19442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Возможность записи к специалистам  2-го уровня улучшилась на </a:t>
              </a:r>
              <a:r>
                <a:rPr lang="ru-RU" sz="1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5,2 %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204706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266" y="1247669"/>
              <a:ext cx="883524" cy="883524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3791744" y="2996952"/>
            <a:ext cx="20522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Оперативный мониторинг работы МО с помощью системы видеонаблюдения и отзывов пациентов в интернете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59496" y="1700222"/>
            <a:ext cx="2052228" cy="4896544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59496" y="2439901"/>
            <a:ext cx="206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71790" y="2852936"/>
            <a:ext cx="20522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Открытие справочного 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Call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-центра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Разработан и внедрен новый функционал ЕМИАС « Единый централизованный лабораторный сервис» и введение протоколов инструментальных исследований в электронную карту пациента.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 </a:t>
            </a:r>
            <a:r>
              <a:rPr lang="ru-RU" sz="12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Цифровизация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 карт профилактических прививок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Внедрения функционала  « ЕМИАС. Школа»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662720" y="1099498"/>
            <a:ext cx="1264928" cy="1264928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50" y="1299745"/>
            <a:ext cx="837130" cy="83713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4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95325" y="1124744"/>
            <a:ext cx="10801350" cy="2720115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958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960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96125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FC63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работы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58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58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58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58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3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480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4"/>
            <a:ext cx="1440160" cy="92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1440160" cy="92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посещения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914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246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914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13248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215413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10019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11133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9017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2844977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71945" y="436411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="" xmlns:p14="http://schemas.microsoft.com/office/powerpoint/2010/main" val="3946225695"/>
              </p:ext>
            </p:extLst>
          </p:nvPr>
        </p:nvGraphicFramePr>
        <p:xfrm>
          <a:off x="4766328" y="470208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43417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81923"/>
            <a:ext cx="1678348" cy="11502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56792"/>
            <a:ext cx="695612" cy="6956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29" y="2692492"/>
            <a:ext cx="806865" cy="5529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23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2019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находилась на стабильно высоком уровне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="" xmlns:p14="http://schemas.microsoft.com/office/powerpoint/2010/main" val="4073293789"/>
              </p:ext>
            </p:extLst>
          </p:nvPr>
        </p:nvGraphicFramePr>
        <p:xfrm>
          <a:off x="1283192" y="1841118"/>
          <a:ext cx="8458632" cy="501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983431" y="4293096"/>
            <a:ext cx="6641480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7606330" y="4049949"/>
            <a:ext cx="1586014" cy="132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95%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ормативный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472264" y="4293096"/>
            <a:ext cx="1008112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2288" y="4754761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Педиатры</a:t>
            </a:r>
            <a:endParaRPr lang="ru-RU" sz="1200" dirty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3823" y="3579380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3823" y="4267175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9959686" y="5024132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99%</a:t>
            </a:r>
            <a:endParaRPr lang="ru-RU" sz="3000" dirty="0" smtClean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 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9959686" y="3642741"/>
            <a:ext cx="194421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98%</a:t>
            </a:r>
            <a:endParaRPr lang="ru-RU" sz="3000" dirty="0" smtClean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педиатров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9959686" y="2291003"/>
            <a:ext cx="1972929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97%</a:t>
            </a:r>
            <a:endParaRPr lang="ru-RU" sz="3000" dirty="0" smtClean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году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980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11" t="-111" r="35301" b="111"/>
          <a:stretch/>
        </p:blipFill>
        <p:spPr>
          <a:xfrm>
            <a:off x="-96688" y="-90476"/>
            <a:ext cx="4622708" cy="7005997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4655838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2019 году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="" xmlns:p14="http://schemas.microsoft.com/office/powerpoint/2010/main" val="3666433436"/>
              </p:ext>
            </p:extLst>
          </p:nvPr>
        </p:nvGraphicFramePr>
        <p:xfrm>
          <a:off x="6458575" y="1206632"/>
          <a:ext cx="5148428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Заголовок 1"/>
          <p:cNvSpPr txBox="1">
            <a:spLocks/>
          </p:cNvSpPr>
          <p:nvPr/>
        </p:nvSpPr>
        <p:spPr>
          <a:xfrm>
            <a:off x="4705714" y="1484784"/>
            <a:ext cx="180027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613110</a:t>
            </a:r>
            <a:endParaRPr lang="en-US" sz="35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2019 году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600056" y="1844824"/>
            <a:ext cx="742138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4799856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147903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8255915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="" xmlns:p14="http://schemas.microsoft.com/office/powerpoint/2010/main" val="4205243418"/>
              </p:ext>
            </p:extLst>
          </p:nvPr>
        </p:nvGraphicFramePr>
        <p:xfrm>
          <a:off x="4808672" y="2924944"/>
          <a:ext cx="3159536" cy="358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="" xmlns:p14="http://schemas.microsoft.com/office/powerpoint/2010/main" val="2714038628"/>
              </p:ext>
            </p:extLst>
          </p:nvPr>
        </p:nvGraphicFramePr>
        <p:xfrm>
          <a:off x="8152311" y="2988798"/>
          <a:ext cx="3159536" cy="278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10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4752678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Дети-сироты, опекаемые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378747"/>
            <a:ext cx="700850" cy="700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82" y="1417540"/>
            <a:ext cx="662057" cy="6620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250" r="8632"/>
          <a:stretch/>
        </p:blipFill>
        <p:spPr>
          <a:xfrm>
            <a:off x="6229273" y="-90476"/>
            <a:ext cx="5976815" cy="6975860"/>
          </a:xfrm>
          <a:prstGeom prst="rect">
            <a:avLst/>
          </a:prstGeom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="" xmlns:p14="http://schemas.microsoft.com/office/powerpoint/2010/main" val="1849746082"/>
              </p:ext>
            </p:extLst>
          </p:nvPr>
        </p:nvGraphicFramePr>
        <p:xfrm>
          <a:off x="695250" y="1916832"/>
          <a:ext cx="4928096" cy="438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67408" y="3973770"/>
            <a:ext cx="38467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Включено в план проведения диспансеризации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текущий год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учетом возрастной категории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09087" y="2492822"/>
            <a:ext cx="449482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911424" y="2852936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222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39416" y="43634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249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, из них: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94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119335" y="549275"/>
            <a:ext cx="6109937" cy="107199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диспансеризации детей-сирот, опекаемых и детей, находящихся в трудной жизненной ситуации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50" r="8632"/>
          <a:stretch/>
        </p:blipFill>
        <p:spPr>
          <a:xfrm>
            <a:off x="6229273" y="-90476"/>
            <a:ext cx="5976815" cy="6975860"/>
          </a:xfrm>
          <a:prstGeom prst="rect">
            <a:avLst/>
          </a:prstGeom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839416" y="2916823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39416" y="508518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602876834"/>
              </p:ext>
            </p:extLst>
          </p:nvPr>
        </p:nvGraphicFramePr>
        <p:xfrm>
          <a:off x="407368" y="1772815"/>
          <a:ext cx="5394230" cy="367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32461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695326" y="1772816"/>
            <a:ext cx="10729266" cy="3384376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23392" y="2497315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767333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42652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793859" y="2492896"/>
            <a:ext cx="8622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Прохождение несовершеннолетними медицинских осмотров 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458383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42652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832832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767333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42652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583832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42652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8328397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3392" y="3933056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51309" y="3936922"/>
            <a:ext cx="11089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по группам здоровья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793934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6569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33613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осмотры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8472042" y="1268760"/>
            <a:ext cx="864096" cy="864096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15" y="1509144"/>
            <a:ext cx="587901" cy="587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6" y="1450890"/>
            <a:ext cx="512954" cy="51295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84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454695" y="548680"/>
            <a:ext cx="11737305" cy="107199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несовершеннолетних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9416" y="2916823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39416" y="508518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602876834"/>
              </p:ext>
            </p:extLst>
          </p:nvPr>
        </p:nvGraphicFramePr>
        <p:xfrm>
          <a:off x="2495600" y="1700808"/>
          <a:ext cx="6264696" cy="345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32461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772816"/>
            <a:ext cx="5234600" cy="46459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895287" y="1772816"/>
            <a:ext cx="5576" cy="4392488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7664" y="1833624"/>
            <a:ext cx="5184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В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паротита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столбняка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коклюша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дифтерия, паротит, столбняк, коклюш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06054" y="4305097"/>
            <a:ext cx="3672407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2018 год выполнены на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28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13584</TotalTime>
  <Words>765</Words>
  <Application>Microsoft Office PowerPoint</Application>
  <PresentationFormat>Произвольный</PresentationFormat>
  <Paragraphs>256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Годовой отчет</vt:lpstr>
      <vt:lpstr>Основные показатели работы</vt:lpstr>
      <vt:lpstr>Слайд 3</vt:lpstr>
      <vt:lpstr>Посещения поликлиники в 2019 году </vt:lpstr>
      <vt:lpstr>Дети-сироты, опекаемые</vt:lpstr>
      <vt:lpstr>Итоги диспансеризации детей-сирот, опекаемых и детей, находящихся в трудной жизненной ситуации</vt:lpstr>
      <vt:lpstr>Профилактические осмотры</vt:lpstr>
      <vt:lpstr>Итоги профилактических осмотров несовершеннолетних</vt:lpstr>
      <vt:lpstr>Прививочная работа: гепатит, корь, краснуха, дифтерия, паротит, столбняк, коклюш</vt:lpstr>
      <vt:lpstr>Показатели заболеваемости</vt:lpstr>
      <vt:lpstr>Повышение комфорта пребывания в поликлинике</vt:lpstr>
      <vt:lpstr>Работа по рассмотрению жалоб и обращений граждан</vt:lpstr>
      <vt:lpstr>Оборудование поликлиники</vt:lpstr>
      <vt:lpstr>Медицинские организации оказывают помощь по различным профилям</vt:lpstr>
      <vt:lpstr>Кадры 2019 года</vt:lpstr>
      <vt:lpstr>Участие в массовых акциях</vt:lpstr>
      <vt:lpstr>Мероприятия в поликлиниках, реализованные в 2019 году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ГБУЗ ДГП №58 ДЗМ</cp:lastModifiedBy>
  <cp:revision>1135</cp:revision>
  <dcterms:created xsi:type="dcterms:W3CDTF">2019-02-11T07:19:05Z</dcterms:created>
  <dcterms:modified xsi:type="dcterms:W3CDTF">2020-01-20T11:56:48Z</dcterms:modified>
</cp:coreProperties>
</file>