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4" r:id="rId4"/>
    <p:sldId id="258" r:id="rId5"/>
    <p:sldId id="281" r:id="rId6"/>
    <p:sldId id="286" r:id="rId7"/>
    <p:sldId id="279" r:id="rId8"/>
    <p:sldId id="288" r:id="rId9"/>
    <p:sldId id="277" r:id="rId10"/>
    <p:sldId id="271" r:id="rId11"/>
    <p:sldId id="266" r:id="rId12"/>
    <p:sldId id="274" r:id="rId13"/>
    <p:sldId id="276" r:id="rId14"/>
    <p:sldId id="280" r:id="rId15"/>
    <p:sldId id="267" r:id="rId16"/>
    <p:sldId id="282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>
      <p:cViewPr>
        <p:scale>
          <a:sx n="100" d="100"/>
          <a:sy n="100" d="100"/>
        </p:scale>
        <p:origin x="-180" y="-630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341212087545838"/>
          <c:y val="9.6565999873450992E-2"/>
          <c:w val="0.37625402733029673"/>
          <c:h val="0.816341104050475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47E-2"/>
                  <c:y val="-0.1699127741925550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97E-2"/>
                  <c:y val="0.2220019015687942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22011</c:v>
                </c:pt>
                <c:pt idx="1">
                  <c:v>20697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38"/>
          <c:y val="0.41685833120016336"/>
          <c:w val="0.25467245868987171"/>
          <c:h val="0.3142660002194119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39"/>
          <c:y val="2.747204141732064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317779832501225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0.32544366763481319"/>
                  <c:y val="1.16220828114580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занято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96,5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9B-45D1-9EC2-BB532AB48355}"/>
                </c:ext>
              </c:extLst>
            </c:dLbl>
            <c:dLbl>
              <c:idx val="1"/>
              <c:layout>
                <c:manualLayout>
                  <c:x val="-0.25825503515482406"/>
                  <c:y val="-3.87402760381936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свободно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3,5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111446611752133"/>
                      <c:h val="0.192190509425478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111,5 ставки</c:v>
                </c:pt>
                <c:pt idx="1">
                  <c:v>Свободно 4,0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111.5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29"/>
          <c:w val="0.61942356933885645"/>
          <c:h val="0.142957719411806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405156040863177"/>
          <c:y val="5.846426224787553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317779832501225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29184918606927285"/>
                  <c:y val="2.90555120701888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занято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(94,4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22-4135-9A26-7131A1C6B15A}"/>
                </c:ext>
              </c:extLst>
            </c:dLbl>
            <c:dLbl>
              <c:idx val="1"/>
              <c:layout>
                <c:manualLayout>
                  <c:x val="-0.23305942196898757"/>
                  <c:y val="-2.51811794248258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свободно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5,6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%)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187386715196742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22-4135-9A26-7131A1C6B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165,5 ставок</c:v>
                </c:pt>
                <c:pt idx="1">
                  <c:v>Свободно9,75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165.5</c:v>
                </c:pt>
                <c:pt idx="1">
                  <c:v>9.75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7"/>
          <c:y val="0.79948978751416144"/>
          <c:w val="0.55223513981514838"/>
          <c:h val="0.11583966801718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317779832501225"/>
          <c:y val="0.14628537326655303"/>
          <c:w val="0.59777179947206249"/>
          <c:h val="0.65178232082651766"/>
        </c:manualLayout>
      </c:layout>
      <c:doughnutChart>
        <c:varyColors val="1"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48312092307203"/>
          <c:y val="0.79174173230652323"/>
          <c:w val="0.55223513981514838"/>
          <c:h val="0.11583966801718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41345306870665172"/>
          <c:y val="1.584995860586253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317779832501225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27715191036974746"/>
                  <c:y val="-1.54961104152774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занято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-0.23935799461435503"/>
                  <c:y val="-6.58584692649291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свободно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93,7 ставки</c:v>
                </c:pt>
                <c:pt idx="1">
                  <c:v>Свободно 4,75ставки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93.7</c:v>
                </c:pt>
                <c:pt idx="1">
                  <c:v>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57"/>
          <c:w val="0.61942356933885645"/>
          <c:h val="0.1545798022232647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24E-2"/>
                  <c:y val="3.54415422650048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2.0757611869153349E-2"/>
                  <c:y val="2.67789887780874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1.0160153556745349E-2"/>
                  <c:y val="1.22053921550062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7.5071240834215305E-3"/>
                  <c:y val="8.358181108940002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1.9518522616896086E-2"/>
                  <c:y val="2.85954560213806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198E-2"/>
                  <c:y val="3.37265324810374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layout>
                <c:manualLayout>
                  <c:x val="0"/>
                  <c:y val="3.09225991208481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1">
                  <c:v>2016 г</c:v>
                </c:pt>
                <c:pt idx="2">
                  <c:v>2017 г</c:v>
                </c:pt>
                <c:pt idx="3">
                  <c:v>I квартал 2018 г</c:v>
                </c:pt>
                <c:pt idx="4">
                  <c:v>II квартал 2018 г</c:v>
                </c:pt>
                <c:pt idx="5">
                  <c:v>III квартал 2018 г</c:v>
                </c:pt>
                <c:pt idx="6">
                  <c:v>IV квартал 2018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97.1</c:v>
                </c:pt>
                <c:pt idx="2">
                  <c:v>97</c:v>
                </c:pt>
                <c:pt idx="3">
                  <c:v>97.4</c:v>
                </c:pt>
                <c:pt idx="4">
                  <c:v>96.3</c:v>
                </c:pt>
                <c:pt idx="5">
                  <c:v>97.2</c:v>
                </c:pt>
                <c:pt idx="6">
                  <c:v>98.4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0757611869153349E-2"/>
                  <c:y val="-3.61170615767047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3.3031345967054683E-2"/>
                  <c:y val="-2.65409923017906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5.2549868583950762E-2"/>
                  <c:y val="-1.55975395868468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1.9518522616895979E-2"/>
                  <c:y val="-2.21698524919263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1">
                  <c:v>2016 г</c:v>
                </c:pt>
                <c:pt idx="2">
                  <c:v>2017 г</c:v>
                </c:pt>
                <c:pt idx="3">
                  <c:v>I квартал 2018 г</c:v>
                </c:pt>
                <c:pt idx="4">
                  <c:v>II квартал 2018 г</c:v>
                </c:pt>
                <c:pt idx="5">
                  <c:v>III квартал 2018 г</c:v>
                </c:pt>
                <c:pt idx="6">
                  <c:v>IV квартал 2018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1">
                  <c:v>95.3</c:v>
                </c:pt>
                <c:pt idx="2">
                  <c:v>96.7</c:v>
                </c:pt>
                <c:pt idx="3">
                  <c:v>98.169999999999987</c:v>
                </c:pt>
                <c:pt idx="4">
                  <c:v>99.66</c:v>
                </c:pt>
                <c:pt idx="5">
                  <c:v>99.9</c:v>
                </c:pt>
                <c:pt idx="6">
                  <c:v>99.57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43E-2"/>
                  <c:y val="-2.93319694048952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2.0757611869153349E-2"/>
                  <c:y val="2.38875508508174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1.0160153556745349E-2"/>
                  <c:y val="2.53270906764581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5.5051607317559155E-17"/>
                  <c:y val="4.056305102712227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0509973716790143E-2"/>
                  <c:y val="-2.70964863790211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2.101994743358029E-2"/>
                  <c:y val="2.59958328690674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0"/>
                  <c:y val="-2.07286160465037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1">
                  <c:v>2016 г</c:v>
                </c:pt>
                <c:pt idx="2">
                  <c:v>2017 г</c:v>
                </c:pt>
                <c:pt idx="3">
                  <c:v>I квартал 2018 г</c:v>
                </c:pt>
                <c:pt idx="4">
                  <c:v>II квартал 2018 г</c:v>
                </c:pt>
                <c:pt idx="5">
                  <c:v>III квартал 2018 г</c:v>
                </c:pt>
                <c:pt idx="6">
                  <c:v>IV квартал 2018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1">
                  <c:v>92.6</c:v>
                </c:pt>
                <c:pt idx="2">
                  <c:v>91.9</c:v>
                </c:pt>
                <c:pt idx="3">
                  <c:v>98.2</c:v>
                </c:pt>
                <c:pt idx="4">
                  <c:v>96.6</c:v>
                </c:pt>
                <c:pt idx="5">
                  <c:v>96.7</c:v>
                </c:pt>
                <c:pt idx="6">
                  <c:v>98.9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Val val="1"/>
        </c:dLbls>
        <c:marker val="1"/>
        <c:axId val="69042944"/>
        <c:axId val="69044480"/>
      </c:lineChart>
      <c:catAx>
        <c:axId val="69042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69044480"/>
        <c:crosses val="autoZero"/>
        <c:auto val="1"/>
        <c:lblAlgn val="ctr"/>
        <c:lblOffset val="100"/>
      </c:catAx>
      <c:valAx>
        <c:axId val="690444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904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86196245932514"/>
          <c:y val="7.2047066485529512E-2"/>
          <c:w val="0.37625402733029673"/>
          <c:h val="0.816341104050475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0.15216780733847304"/>
                  <c:y val="-5.96658572985036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2F-4665-A8E3-4125F5B719FF}"/>
                </c:ext>
              </c:extLst>
            </c:dLbl>
            <c:dLbl>
              <c:idx val="1"/>
              <c:layout>
                <c:manualLayout>
                  <c:x val="-0.12571177066086969"/>
                  <c:y val="-2.18297726926089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326364</c:v>
                </c:pt>
                <c:pt idx="1">
                  <c:v>259958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38"/>
          <c:w val="0.46257848026620951"/>
          <c:h val="0.3143677757777756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936141256184457"/>
          <c:y val="2.2388716068584981E-2"/>
          <c:w val="0.43060183520618217"/>
          <c:h val="0.488506207305141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layout>
                <c:manualLayout>
                  <c:x val="-5.5344518942021879E-2"/>
                  <c:y val="5.117467704270593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1,5%</a:t>
                    </a:r>
                    <a:endParaRPr lang="ru-RU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layout>
                <c:manualLayout>
                  <c:x val="0.10979048822358729"/>
                  <c:y val="-8.61256686328862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-0.10048943895559348"/>
                  <c:y val="-0.2563749471488885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dLbl>
              <c:idx val="5"/>
              <c:layout>
                <c:manualLayout>
                  <c:x val="0.42607522117171637"/>
                  <c:y val="-1.67210583962194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141303</c:v>
                </c:pt>
                <c:pt idx="1">
                  <c:v>3838</c:v>
                </c:pt>
                <c:pt idx="2">
                  <c:v>4018</c:v>
                </c:pt>
                <c:pt idx="3">
                  <c:v>13</c:v>
                </c:pt>
                <c:pt idx="4">
                  <c:v>5028</c:v>
                </c:pt>
                <c:pt idx="5">
                  <c:v>88424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CatName val="1"/>
          <c:showPercent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8"/>
          <c:y val="0.49360508532417502"/>
          <c:w val="0.55454091993254717"/>
          <c:h val="0.375167769116184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936141256184457"/>
          <c:y val="4.5189181425660453E-2"/>
          <c:w val="0.4547193005555244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Lbls>
            <c:dLbl>
              <c:idx val="0"/>
              <c:layout>
                <c:manualLayout>
                  <c:x val="0.11789072825883283"/>
                  <c:y val="-4.5601026920764143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68%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BF-4AA1-9543-E2968FC66016}"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4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24%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5BF-4AA1-9543-E2968FC66016}"/>
                </c:ext>
              </c:extLst>
            </c:dLbl>
            <c:dLbl>
              <c:idx val="2"/>
              <c:layout>
                <c:manualLayout>
                  <c:x val="-5.6274085815132352E-2"/>
                  <c:y val="-3.3030942271613357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8%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5BF-4AA1-9543-E2968FC66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65500</c:v>
                </c:pt>
                <c:pt idx="1">
                  <c:v>23206</c:v>
                </c:pt>
                <c:pt idx="2">
                  <c:v>6890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CatName val="1"/>
          <c:showPercent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93"/>
          <c:y val="0.60719275410454143"/>
          <c:w val="0.56862969752520665"/>
          <c:h val="0.237763754364862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347662058531332E-2"/>
          <c:y val="0.20322121979451233"/>
          <c:w val="0.94330467588293709"/>
          <c:h val="0.67521729628025062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131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108</a:t>
                    </a:r>
                    <a:endParaRPr lang="en-US" dirty="0"/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2001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122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92</a:t>
                    </a:r>
                    <a:endParaRPr lang="en-US" dirty="0"/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gapWidth val="283"/>
        <c:overlap val="100"/>
        <c:axId val="81030528"/>
        <c:axId val="81036800"/>
      </c:barChart>
      <c:catAx>
        <c:axId val="810305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036800"/>
        <c:crosses val="autoZero"/>
        <c:auto val="1"/>
        <c:lblAlgn val="ctr"/>
        <c:lblOffset val="100"/>
      </c:catAx>
      <c:valAx>
        <c:axId val="81036800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8103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39E-4"/>
          <c:y val="3.8574690461480134E-2"/>
          <c:w val="0.65329043914728968"/>
          <c:h val="5.890239198701956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Дети </a:t>
            </a:r>
            <a:r>
              <a:rPr lang="ru-RU" dirty="0"/>
              <a:t>под опекой</a:t>
            </a:r>
          </a:p>
        </c:rich>
      </c:tx>
      <c:layout>
        <c:manualLayout>
          <c:xMode val="edge"/>
          <c:yMode val="edge"/>
          <c:x val="0.2959936688539539"/>
          <c:y val="3.919317606685678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AE-480D-9FBA-0D1BC0E6CA5B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0AE-480D-9FBA-0D1BC0E6CA5B}"/>
              </c:ext>
            </c:extLst>
          </c:dPt>
          <c:dPt>
            <c:idx val="4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5.6865860390512217E-2"/>
                  <c:y val="0.13264922724635531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AE-480D-9FBA-0D1BC0E6CA5B}"/>
                </c:ext>
              </c:extLst>
            </c:dLbl>
            <c:dLbl>
              <c:idx val="3"/>
              <c:layout>
                <c:manualLayout>
                  <c:x val="7.3179802938562379E-3"/>
                  <c:y val="3.8055185226332874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AE-480D-9FBA-0D1BC0E6CA5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группа здоровья 1</c:v>
                </c:pt>
                <c:pt idx="1">
                  <c:v>группа здоровья 2</c:v>
                </c:pt>
                <c:pt idx="2">
                  <c:v>группа здоровья 3</c:v>
                </c:pt>
                <c:pt idx="3">
                  <c:v>группа здоровья 4</c:v>
                </c:pt>
                <c:pt idx="4">
                  <c:v>группа здоровья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</c:v>
                </c:pt>
                <c:pt idx="1">
                  <c:v>99</c:v>
                </c:pt>
                <c:pt idx="2">
                  <c:v>32</c:v>
                </c:pt>
                <c:pt idx="3">
                  <c:v>2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AE-480D-9FBA-0D1BC0E6CA5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AE-480D-9FBA-0D1BC0E6CA5B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0AE-480D-9FBA-0D1BC0E6CA5B}"/>
              </c:ext>
            </c:extLst>
          </c:dPt>
          <c:dPt>
            <c:idx val="4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5.6865860390512217E-2"/>
                  <c:y val="0.13264922724635531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AE-480D-9FBA-0D1BC0E6CA5B}"/>
                </c:ext>
              </c:extLst>
            </c:dLbl>
            <c:dLbl>
              <c:idx val="3"/>
              <c:layout>
                <c:manualLayout>
                  <c:x val="-3.1199438887377813E-2"/>
                  <c:y val="1.31148660319183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AE-480D-9FBA-0D1BC0E6CA5B}"/>
                </c:ext>
              </c:extLst>
            </c:dLbl>
            <c:dLbl>
              <c:idx val="4"/>
              <c:layout>
                <c:manualLayout>
                  <c:x val="2.1336230840251467E-2"/>
                  <c:y val="2.1891960468501327E-2"/>
                </c:manualLayout>
              </c:layout>
              <c:dLblPos val="bestFit"/>
              <c:showPercent val="1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группа здоровья 1</c:v>
                </c:pt>
                <c:pt idx="1">
                  <c:v>группа здоровья 2</c:v>
                </c:pt>
                <c:pt idx="2">
                  <c:v>группа здоровья 3</c:v>
                </c:pt>
                <c:pt idx="3">
                  <c:v>группа здоровья 4</c:v>
                </c:pt>
                <c:pt idx="4">
                  <c:v>группа здоровья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14427</c:v>
                </c:pt>
                <c:pt idx="1">
                  <c:v>22418</c:v>
                </c:pt>
                <c:pt idx="2">
                  <c:v>3850</c:v>
                </c:pt>
                <c:pt idx="3">
                  <c:v>159</c:v>
                </c:pt>
                <c:pt idx="4">
                  <c:v>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AE-480D-9FBA-0D1BC0E6CA5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1395</c:v>
                </c:pt>
                <c:pt idx="1">
                  <c:v>19341</c:v>
                </c:pt>
                <c:pt idx="2">
                  <c:v>1335</c:v>
                </c:pt>
                <c:pt idx="3">
                  <c:v>2029</c:v>
                </c:pt>
                <c:pt idx="4">
                  <c:v>1273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1491</c:v>
                </c:pt>
                <c:pt idx="1">
                  <c:v>53247</c:v>
                </c:pt>
                <c:pt idx="2">
                  <c:v>2330</c:v>
                </c:pt>
                <c:pt idx="3">
                  <c:v>6197</c:v>
                </c:pt>
                <c:pt idx="4">
                  <c:v>2295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showVal val="1"/>
        </c:dLbls>
        <c:gapWidth val="444"/>
        <c:overlap val="-90"/>
        <c:axId val="112565248"/>
        <c:axId val="114316800"/>
      </c:barChart>
      <c:catAx>
        <c:axId val="11256524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4316800"/>
        <c:crosses val="autoZero"/>
        <c:auto val="1"/>
        <c:lblAlgn val="ctr"/>
        <c:lblOffset val="100"/>
      </c:catAx>
      <c:valAx>
        <c:axId val="114316800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1256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95004" y="4969249"/>
            <a:ext cx="367240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</a:p>
          <a:p>
            <a:pPr algn="l">
              <a:lnSpc>
                <a:spcPct val="120000"/>
              </a:lnSpc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ГБУЗ« ДГП №58 ДЗМ»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038521487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=""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5325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пациентом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58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888088" y="-193183"/>
            <a:ext cx="5303912" cy="71146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-установки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3 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Рабочее место офтальмолога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Спирографы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6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1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ЭЭГ  		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4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 ед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5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Педиатрия</a:t>
            </a:r>
          </a:p>
          <a:p>
            <a:r>
              <a:rPr lang="ru-RU" sz="1400" dirty="0" smtClean="0"/>
              <a:t>Хирургия, урология-андрология</a:t>
            </a:r>
          </a:p>
          <a:p>
            <a:r>
              <a:rPr lang="ru-RU" sz="1400" dirty="0" smtClean="0"/>
              <a:t>Офтальмология</a:t>
            </a:r>
          </a:p>
          <a:p>
            <a:r>
              <a:rPr lang="ru-RU" sz="1400" dirty="0" smtClean="0"/>
              <a:t>Отоларингология </a:t>
            </a:r>
          </a:p>
          <a:p>
            <a:r>
              <a:rPr lang="ru-RU" sz="1400" dirty="0" smtClean="0"/>
              <a:t>Неврология</a:t>
            </a:r>
          </a:p>
          <a:p>
            <a:r>
              <a:rPr lang="ru-RU" sz="1400" dirty="0" smtClean="0"/>
              <a:t>Гастроэнтерология </a:t>
            </a:r>
          </a:p>
          <a:p>
            <a:r>
              <a:rPr lang="ru-RU" sz="1400" dirty="0" smtClean="0"/>
              <a:t>Ортопедия</a:t>
            </a:r>
          </a:p>
          <a:p>
            <a:r>
              <a:rPr lang="ru-RU" sz="1400" dirty="0" smtClean="0"/>
              <a:t>Аллергология и иммунология</a:t>
            </a:r>
          </a:p>
          <a:p>
            <a:r>
              <a:rPr lang="ru-RU" sz="1400" dirty="0" smtClean="0"/>
              <a:t>Кардиология</a:t>
            </a:r>
          </a:p>
          <a:p>
            <a:r>
              <a:rPr lang="ru-RU" sz="1400" dirty="0" smtClean="0"/>
              <a:t>Эндокринология</a:t>
            </a:r>
          </a:p>
          <a:p>
            <a:r>
              <a:rPr lang="ru-RU" sz="1400" dirty="0" smtClean="0"/>
              <a:t>Гинекология </a:t>
            </a:r>
          </a:p>
          <a:p>
            <a:r>
              <a:rPr lang="ru-RU" sz="1400" dirty="0" smtClean="0"/>
              <a:t>Нефрология</a:t>
            </a:r>
          </a:p>
          <a:p>
            <a:r>
              <a:rPr lang="ru-RU" sz="1400" dirty="0" smtClean="0"/>
              <a:t>Реабилитационная помощь</a:t>
            </a:r>
          </a:p>
          <a:p>
            <a:r>
              <a:rPr lang="ru-RU" sz="1400" dirty="0" smtClean="0"/>
              <a:t>Оказывается помощь в дневном стационаре на 6 коек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899" r="851" b="2750"/>
          <a:stretch/>
        </p:blipFill>
        <p:spPr>
          <a:xfrm>
            <a:off x="-168696" y="-135684"/>
            <a:ext cx="5055647" cy="70947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2018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839416" y="1412776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1356971067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4109589184"/>
              </p:ext>
            </p:extLst>
          </p:nvPr>
        </p:nvGraphicFramePr>
        <p:xfrm>
          <a:off x="4511824" y="1268760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2923448335"/>
              </p:ext>
            </p:extLst>
          </p:nvPr>
        </p:nvGraphicFramePr>
        <p:xfrm>
          <a:off x="4511824" y="1392284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3410192643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115,5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303912" y="2492896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175,25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 было нанято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79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172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412776"/>
            <a:ext cx="5328591" cy="4779911"/>
          </a:xfrm>
        </p:spPr>
        <p:txBody>
          <a:bodyPr>
            <a:normAutofit/>
          </a:bodyPr>
          <a:lstStyle/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Московская смена – летняя программа активного детского отдыха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Формула жизни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Спартакиада трудящихся, посвященная Дню города и организованная Московской Федерацией профсоюзов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Интернет-проект «ЗОЖ через молодежь» </a:t>
            </a:r>
          </a:p>
          <a:p>
            <a:pPr lvl="0"/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DZ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абег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благотворительный забег, посвященный памяти Е.П.Глинки 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Московский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велопарад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 Всемирный день здоровья»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 Подари мне жизнь»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 Всемирный день сердца»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 Всемирный день борьбы с сахарным диабетом»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день без табака» ( ноябрь 2018)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 Всемирный день борьбы со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СПИДом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</a:p>
          <a:p>
            <a:pPr lvl="0"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04" r="22702"/>
          <a:stretch/>
        </p:blipFill>
        <p:spPr>
          <a:xfrm>
            <a:off x="-240703" y="-111012"/>
            <a:ext cx="5879372" cy="7272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2018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497268"/>
            <a:chOff x="3809673" y="1100084"/>
            <a:chExt cx="2052306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12224" y="1099498"/>
            <a:ext cx="2071174" cy="5425846"/>
            <a:chOff x="5978084" y="1100084"/>
            <a:chExt cx="2071174" cy="542584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78084" y="1629386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специалистам  2-го уровня улучшилась на </a:t>
              </a:r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5,2 %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996366"/>
            <a:ext cx="20522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Открытие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стандарта организации рабочего пространства по принципу 5С на стойке информации и в кабинете дежурного врача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246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13031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10951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9856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8870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="" xmlns:p14="http://schemas.microsoft.com/office/powerpoint/2010/main" val="3946225695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42708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2018 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4073293789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288" y="475476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99,3%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98,7%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97,1%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2018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2018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val="3666433436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586326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2018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="" xmlns:p14="http://schemas.microsoft.com/office/powerpoint/2010/main" val="4205243418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="" xmlns:p14="http://schemas.microsoft.com/office/powerpoint/2010/main" val="2714038628"/>
              </p:ext>
            </p:extLst>
          </p:nvPr>
        </p:nvGraphicFramePr>
        <p:xfrm>
          <a:off x="8152311" y="2988798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906702" y="5317367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ервичное в поликлинике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овторное в поликлинике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рачебные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сестринские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детскому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1849746082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253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119335" y="549275"/>
            <a:ext cx="6109937" cy="107199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 детей-сирот, опекаемых и детей, находящихся в трудной жизненной ситуации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9168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508518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602876834"/>
              </p:ext>
            </p:extLst>
          </p:nvPr>
        </p:nvGraphicFramePr>
        <p:xfrm>
          <a:off x="407368" y="1772815"/>
          <a:ext cx="5394230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246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41303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41303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41303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41303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454695" y="548680"/>
            <a:ext cx="11737305" cy="107199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профилактических осмотров несовершеннолетних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9168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508518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602876834"/>
              </p:ext>
            </p:extLst>
          </p:nvPr>
        </p:nvGraphicFramePr>
        <p:xfrm>
          <a:off x="2495600" y="1700808"/>
          <a:ext cx="6264696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246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2018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8235</TotalTime>
  <Words>827</Words>
  <Application>Microsoft Office PowerPoint</Application>
  <PresentationFormat>Произвольный</PresentationFormat>
  <Paragraphs>267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Годовой отчет</vt:lpstr>
      <vt:lpstr>Основные показатели работы</vt:lpstr>
      <vt:lpstr>Слайд 3</vt:lpstr>
      <vt:lpstr>Посещения поликлиники в 2018 году </vt:lpstr>
      <vt:lpstr>Дети-сироты, опекаемые</vt:lpstr>
      <vt:lpstr>Итоги диспансеризации детей-сирот, опекаемых и детей, находящихся в трудной жизненной ситуации</vt:lpstr>
      <vt:lpstr>Профилактические осмотры</vt:lpstr>
      <vt:lpstr>Итоги профилактических осмотров несовершеннолетних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Медицинские организации оказывают помощь по различным профилям</vt:lpstr>
      <vt:lpstr>Кадры 2018 года</vt:lpstr>
      <vt:lpstr>Участие в массовых акциях</vt:lpstr>
      <vt:lpstr>Мероприятия в поликлиниках, реализованные в 2018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ГБУЗ ДГП №58 ДЗМ</cp:lastModifiedBy>
  <cp:revision>599</cp:revision>
  <dcterms:created xsi:type="dcterms:W3CDTF">2019-02-11T07:19:05Z</dcterms:created>
  <dcterms:modified xsi:type="dcterms:W3CDTF">2019-03-11T14:51:14Z</dcterms:modified>
</cp:coreProperties>
</file>