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79" r:id="rId7"/>
    <p:sldId id="277" r:id="rId8"/>
    <p:sldId id="270" r:id="rId9"/>
    <p:sldId id="271" r:id="rId10"/>
    <p:sldId id="273" r:id="rId11"/>
    <p:sldId id="266" r:id="rId12"/>
    <p:sldId id="274" r:id="rId13"/>
    <p:sldId id="285" r:id="rId14"/>
    <p:sldId id="276" r:id="rId15"/>
    <p:sldId id="280" r:id="rId16"/>
    <p:sldId id="272" r:id="rId17"/>
    <p:sldId id="281" r:id="rId18"/>
    <p:sldId id="269" r:id="rId1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02" autoAdjust="0"/>
    <p:restoredTop sz="94660"/>
  </p:normalViewPr>
  <p:slideViewPr>
    <p:cSldViewPr>
      <p:cViewPr>
        <p:scale>
          <a:sx n="117" d="100"/>
          <a:sy n="117" d="100"/>
        </p:scale>
        <p:origin x="2244" y="1866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karinov.GP180.000\Downloads\&#1086;&#1087;&#1088;&#1086;&#1089;&#1099;%202019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199414393068021"/>
          <c:y val="9.6566205581142914E-2"/>
          <c:w val="0.37625402733029667"/>
          <c:h val="0.81634110405047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833E-2"/>
                  <c:y val="-0.169912774192555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100 107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7.1822696580198783E-2"/>
                  <c:y val="0.222001901568794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138 015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25 721 человек старше трудоспособного возраста)</c:v>
                </c:pt>
                <c:pt idx="1">
                  <c:v>Женщины (из них 55 386 человек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100107</c:v>
                </c:pt>
                <c:pt idx="1">
                  <c:v>138015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66"/>
          <c:w val="0.45574139347027831"/>
          <c:h val="0.4975903197060652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028007470069463"/>
          <c:y val="2.35980138135012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317779832501228"/>
          <c:y val="0.14628537326655303"/>
          <c:w val="0.5977717994720626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Lbl>
              <c:idx val="0"/>
              <c:layout>
                <c:manualLayout>
                  <c:x val="0.2288601531046815"/>
                  <c:y val="1.3559401654911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(8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D0-47F9-AADF-1CE5CCB957B9}"/>
                </c:ext>
              </c:extLst>
            </c:dLbl>
            <c:dLbl>
              <c:idx val="1"/>
              <c:layout>
                <c:manualLayout>
                  <c:x val="-0.13227713455118748"/>
                  <c:y val="-3.29292346324645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 (1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%)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202882825612020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D0-47F9-AADF-1CE5CCB95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427,5 ставок</c:v>
                </c:pt>
                <c:pt idx="1">
                  <c:v>Свободно 67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427.5</c:v>
                </c:pt>
                <c:pt idx="1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5"/>
          <c:y val="0.79948978751416144"/>
          <c:w val="0.55223513981514838"/>
          <c:h val="0.11583966801718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2946769142053001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317779832501228"/>
          <c:y val="0.14628537326655303"/>
          <c:w val="0.5977717994720626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20996377386639586"/>
                  <c:y val="-7.74805520763872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(8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40-4E99-89A6-B7D267CC38A8}"/>
                </c:ext>
              </c:extLst>
            </c:dLbl>
            <c:dLbl>
              <c:idx val="1"/>
              <c:layout>
                <c:manualLayout>
                  <c:x val="-0.11757936287502445"/>
                  <c:y val="-4.26143036420130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(1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40-4E99-89A6-B7D267CC3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208,5 ставок</c:v>
                </c:pt>
                <c:pt idx="1">
                  <c:v>Свободно 28,5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208.5</c:v>
                </c:pt>
                <c:pt idx="1">
                  <c:v>28.5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35"/>
          <c:w val="0.61942356933885645"/>
          <c:h val="0.154579802223264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495579899917629E-2"/>
                  <c:y val="-2.78447904185887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F5-4D52-B125-CE3E8B159877}"/>
                </c:ext>
              </c:extLst>
            </c:dLbl>
            <c:dLbl>
              <c:idx val="1"/>
              <c:layout>
                <c:manualLayout>
                  <c:x val="-4.6281833752786466E-2"/>
                  <c:y val="-3.39758905981624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F5-4D52-B125-CE3E8B159877}"/>
                </c:ext>
              </c:extLst>
            </c:dLbl>
            <c:dLbl>
              <c:idx val="2"/>
              <c:layout>
                <c:manualLayout>
                  <c:x val="-1.0160153556745348E-2"/>
                  <c:y val="1.22053921550062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F5-4D52-B125-CE3E8B159877}"/>
                </c:ext>
              </c:extLst>
            </c:dLbl>
            <c:dLbl>
              <c:idx val="3"/>
              <c:layout>
                <c:manualLayout>
                  <c:x val="-7.5071240834215288E-3"/>
                  <c:y val="3.11412608750337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F5-4D52-B125-CE3E8B159877}"/>
                </c:ext>
              </c:extLst>
            </c:dLbl>
            <c:dLbl>
              <c:idx val="4"/>
              <c:layout>
                <c:manualLayout>
                  <c:x val="-1.9518522616896083E-2"/>
                  <c:y val="2.85954560213806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B-4A1D-BB98-EFD8DA38F364}"/>
                </c:ext>
              </c:extLst>
            </c:dLbl>
            <c:dLbl>
              <c:idx val="5"/>
              <c:layout>
                <c:manualLayout>
                  <c:x val="-3.0028496333686209E-2"/>
                  <c:y val="3.37265324810374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B-4A1D-BB98-EFD8DA38F364}"/>
                </c:ext>
              </c:extLst>
            </c:dLbl>
            <c:dLbl>
              <c:idx val="6"/>
              <c:layout>
                <c:manualLayout>
                  <c:x val="-6.0058174891636238E-3"/>
                  <c:y val="-2.98322802554017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I квартал 2018 г</c:v>
                </c:pt>
                <c:pt idx="4">
                  <c:v>II квартал 2018 г</c:v>
                </c:pt>
                <c:pt idx="5">
                  <c:v>III квартал 2018 г</c:v>
                </c:pt>
                <c:pt idx="6">
                  <c:v>IV квартал 2018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94.4</c:v>
                </c:pt>
                <c:pt idx="1">
                  <c:v>95.5</c:v>
                </c:pt>
                <c:pt idx="2">
                  <c:v>96.5</c:v>
                </c:pt>
                <c:pt idx="3">
                  <c:v>95.3</c:v>
                </c:pt>
                <c:pt idx="4">
                  <c:v>98.2</c:v>
                </c:pt>
                <c:pt idx="5">
                  <c:v>99.6</c:v>
                </c:pt>
                <c:pt idx="6">
                  <c:v>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F5-4D52-B125-CE3E8B159877}"/>
                </c:ext>
              </c:extLst>
            </c:dLbl>
            <c:dLbl>
              <c:idx val="1"/>
              <c:layout>
                <c:manualLayout>
                  <c:x val="-2.0757611869153345E-2"/>
                  <c:y val="-3.6117061576704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F5-4D52-B125-CE3E8B159877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F5-4D52-B125-CE3E8B159877}"/>
                </c:ext>
              </c:extLst>
            </c:dLbl>
            <c:dLbl>
              <c:idx val="3"/>
              <c:layout>
                <c:manualLayout>
                  <c:x val="-3.3031345967054669E-2"/>
                  <c:y val="-2.65409923017906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5-4D52-B125-CE3E8B159877}"/>
                </c:ext>
              </c:extLst>
            </c:dLbl>
            <c:dLbl>
              <c:idx val="4"/>
              <c:layout>
                <c:manualLayout>
                  <c:x val="-5.2549868583950783E-2"/>
                  <c:y val="-1.55975395868468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B-4A1D-BB98-EFD8DA38F364}"/>
                </c:ext>
              </c:extLst>
            </c:dLbl>
            <c:dLbl>
              <c:idx val="5"/>
              <c:layout>
                <c:manualLayout>
                  <c:x val="-1.9518522616895975E-2"/>
                  <c:y val="-2.2169852491926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B-4A1D-BB98-EFD8DA38F364}"/>
                </c:ext>
              </c:extLst>
            </c:dLbl>
            <c:dLbl>
              <c:idx val="6"/>
              <c:layout>
                <c:manualLayout>
                  <c:x val="1.5013065942579052E-3"/>
                  <c:y val="2.7845986380781208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I квартал 2018 г</c:v>
                </c:pt>
                <c:pt idx="4">
                  <c:v>II квартал 2018 г</c:v>
                </c:pt>
                <c:pt idx="5">
                  <c:v>III квартал 2018 г</c:v>
                </c:pt>
                <c:pt idx="6">
                  <c:v>IV квартал 2018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96.2</c:v>
                </c:pt>
                <c:pt idx="1">
                  <c:v>98.3</c:v>
                </c:pt>
                <c:pt idx="2">
                  <c:v>99.1</c:v>
                </c:pt>
                <c:pt idx="3">
                  <c:v>98.8</c:v>
                </c:pt>
                <c:pt idx="4">
                  <c:v>99.1</c:v>
                </c:pt>
                <c:pt idx="5">
                  <c:v>99.8</c:v>
                </c:pt>
                <c:pt idx="6">
                  <c:v>99.3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307830391486481E-2"/>
                  <c:y val="3.39543632786984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F5-4D52-B125-CE3E8B159877}"/>
                </c:ext>
              </c:extLst>
            </c:dLbl>
            <c:dLbl>
              <c:idx val="1"/>
              <c:layout>
                <c:manualLayout>
                  <c:x val="-1.3250487785731811E-2"/>
                  <c:y val="2.8950457465504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5-4D52-B125-CE3E8B159877}"/>
                </c:ext>
              </c:extLst>
            </c:dLbl>
            <c:dLbl>
              <c:idx val="2"/>
              <c:layout>
                <c:manualLayout>
                  <c:x val="-1.0160153556745348E-2"/>
                  <c:y val="2.53270906764581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F5-4D52-B125-CE3E8B159877}"/>
                </c:ext>
              </c:extLst>
            </c:dLbl>
            <c:dLbl>
              <c:idx val="3"/>
              <c:layout>
                <c:manualLayout>
                  <c:x val="1.8017097800211664E-2"/>
                  <c:y val="-3.39154945074439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F5-4D52-B125-CE3E8B159877}"/>
                </c:ext>
              </c:extLst>
            </c:dLbl>
            <c:dLbl>
              <c:idx val="4"/>
              <c:layout>
                <c:manualLayout>
                  <c:x val="-1.0509973716790142E-2"/>
                  <c:y val="-2.70964863790211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7B-4A1D-BB98-EFD8DA38F364}"/>
                </c:ext>
              </c:extLst>
            </c:dLbl>
            <c:dLbl>
              <c:idx val="5"/>
              <c:layout>
                <c:manualLayout>
                  <c:x val="-2.1019947433580283E-2"/>
                  <c:y val="2.59958328690674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B-4A1D-BB98-EFD8DA38F364}"/>
                </c:ext>
              </c:extLst>
            </c:dLbl>
            <c:dLbl>
              <c:idx val="6"/>
              <c:layout>
                <c:manualLayout>
                  <c:x val="0"/>
                  <c:y val="-2.07286160465037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I квартал 2018 г</c:v>
                </c:pt>
                <c:pt idx="4">
                  <c:v>II квартал 2018 г</c:v>
                </c:pt>
                <c:pt idx="5">
                  <c:v>III квартал 2018 г</c:v>
                </c:pt>
                <c:pt idx="6">
                  <c:v>IV квартал 2018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94.3</c:v>
                </c:pt>
                <c:pt idx="1">
                  <c:v>94.9</c:v>
                </c:pt>
                <c:pt idx="2">
                  <c:v>94.9</c:v>
                </c:pt>
                <c:pt idx="3">
                  <c:v>95.3</c:v>
                </c:pt>
                <c:pt idx="4">
                  <c:v>95.1</c:v>
                </c:pt>
                <c:pt idx="5">
                  <c:v>97.3</c:v>
                </c:pt>
                <c:pt idx="6">
                  <c:v>97.1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Val val="1"/>
        </c:dLbls>
        <c:marker val="1"/>
        <c:axId val="104195200"/>
        <c:axId val="104196736"/>
      </c:lineChart>
      <c:catAx>
        <c:axId val="104195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04196736"/>
        <c:crosses val="autoZero"/>
        <c:auto val="1"/>
        <c:lblAlgn val="ctr"/>
        <c:lblOffset val="100"/>
      </c:catAx>
      <c:valAx>
        <c:axId val="10419673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419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861962459325138"/>
          <c:y val="7.2047066485529512E-2"/>
          <c:w val="0.37625402733029667"/>
          <c:h val="0.81634110405047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5216780733847304"/>
                  <c:y val="-5.96658572985036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2571177066086969"/>
                  <c:y val="-2.1829772692608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962602</c:v>
                </c:pt>
                <c:pt idx="1">
                  <c:v>297560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1"/>
          <c:w val="0.46257848026620946"/>
          <c:h val="0.3143677757777755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936141256184454"/>
          <c:y val="2.2388716068584974E-2"/>
          <c:w val="0.43060183520618217"/>
          <c:h val="0.488506207305140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Lbls>
            <c:dLbl>
              <c:idx val="0"/>
              <c:layout>
                <c:manualLayout>
                  <c:x val="0.1219103058170566"/>
                  <c:y val="-3.7540067705275959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23,7%</a:t>
                    </a:r>
                    <a:endParaRPr lang="ru-RU" dirty="0"/>
                  </a:p>
                </c:rich>
              </c:tx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15676352477072578"/>
                  <c:y val="1.8746854765424849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16%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6.8332501987633659E-2"/>
                  <c:y val="5.4721356652425966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1,3%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6.0293663373356093E-2"/>
                  <c:y val="-5.826608139936897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9.2450283839145997E-2"/>
                  <c:y val="-4.712085017540703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5"/>
              <c:layout>
                <c:manualLayout>
                  <c:x val="-6.4313240931579835E-2"/>
                  <c:y val="-6.282789332257972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23.7</c:v>
                </c:pt>
                <c:pt idx="1">
                  <c:v>16</c:v>
                </c:pt>
                <c:pt idx="2">
                  <c:v>1.3</c:v>
                </c:pt>
                <c:pt idx="3">
                  <c:v>2</c:v>
                </c:pt>
                <c:pt idx="4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CatName val="1"/>
          <c:showPercent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5"/>
          <c:y val="0.49360508532417496"/>
          <c:w val="0.55454091993254717"/>
          <c:h val="0.3751677691161842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936141256184454"/>
          <c:y val="4.5189181425660453E-2"/>
          <c:w val="0.45471930055552445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8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50%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40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20%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9.6469861397369752E-2"/>
                  <c:y val="-5.928133499699286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30%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CatName val="1"/>
          <c:showPercent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7"/>
          <c:y val="0.60719275410454132"/>
          <c:w val="0.56862969752520642"/>
          <c:h val="0.2377637543648621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347662058531332E-2"/>
          <c:y val="0.13086315273125088"/>
          <c:w val="0.9433046758829372"/>
          <c:h val="0.8691368472687492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20669</c:v>
                </c:pt>
                <c:pt idx="1">
                  <c:v>21624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28489</c:v>
                </c:pt>
                <c:pt idx="1">
                  <c:v>26483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57-4418-A79A-72E0F6AE8A23}"/>
            </c:ext>
          </c:extLst>
        </c:ser>
        <c:dLbls/>
        <c:gapWidth val="283"/>
        <c:overlap val="100"/>
        <c:axId val="111655168"/>
        <c:axId val="117833728"/>
      </c:barChart>
      <c:catAx>
        <c:axId val="1116551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7833728"/>
        <c:crosses val="autoZero"/>
        <c:auto val="1"/>
        <c:lblAlgn val="ctr"/>
        <c:lblOffset val="100"/>
      </c:catAx>
      <c:valAx>
        <c:axId val="117833728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11165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474E-4"/>
          <c:y val="1.5420163016620995E-2"/>
          <c:w val="0.65329043914728946"/>
          <c:h val="5.890239198701955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36533424262623"/>
          <c:y val="0"/>
          <c:w val="0.7417601791720268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E8-4320-85BA-D51F3DAF44B6}"/>
              </c:ext>
            </c:extLst>
          </c:dPt>
          <c:dPt>
            <c:idx val="1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E8-4320-85BA-D51F3DAF44B6}"/>
              </c:ext>
            </c:extLst>
          </c:dPt>
          <c:dPt>
            <c:idx val="2"/>
            <c:spPr>
              <a:solidFill>
                <a:srgbClr val="FF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E8-4320-85BA-D51F3DAF44B6}"/>
              </c:ext>
            </c:extLst>
          </c:dPt>
          <c:dPt>
            <c:idx val="3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E8-4320-85BA-D51F3DAF44B6}"/>
              </c:ext>
            </c:extLst>
          </c:dPt>
          <c:cat>
            <c:strRef>
              <c:f>Лист1!$A$2:$A$5</c:f>
              <c:strCache>
                <c:ptCount val="4"/>
                <c:pt idx="0">
                  <c:v>Удовлетворены</c:v>
                </c:pt>
                <c:pt idx="1">
                  <c:v>Скорее не удовлетворены</c:v>
                </c:pt>
                <c:pt idx="2">
                  <c:v>Удовлетворены</c:v>
                </c:pt>
                <c:pt idx="3">
                  <c:v>Затрудняются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68993</c:v>
                </c:pt>
                <c:pt idx="1">
                  <c:v>1728</c:v>
                </c:pt>
                <c:pt idx="2">
                  <c:v>2003</c:v>
                </c:pt>
                <c:pt idx="3">
                  <c:v>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6E8-4320-85BA-D51F3DAF44B6}"/>
            </c:ext>
          </c:extLst>
        </c:ser>
        <c:dLbls/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7717695912709804E-2"/>
          <c:y val="0.13564449474694792"/>
          <c:w val="0.74190735499476335"/>
          <c:h val="0.70461228890272531"/>
        </c:manualLayout>
      </c:layout>
      <c:barChart>
        <c:barDir val="col"/>
        <c:grouping val="stacked"/>
        <c:ser>
          <c:idx val="0"/>
          <c:order val="0"/>
          <c:tx>
            <c:strRef>
              <c:f>'[опросы 2019.xlsx]Лист1'!$A$17</c:f>
              <c:strCache>
                <c:ptCount val="1"/>
                <c:pt idx="0">
                  <c:v>Удовлетворены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cat>
            <c:strRef>
              <c:f>'[опросы 2019.xlsx]Лист1'!$B$16:$M$16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'[опросы 2019.xlsx]Лист1'!$B$17:$M$17</c:f>
              <c:numCache>
                <c:formatCode>General</c:formatCode>
                <c:ptCount val="12"/>
                <c:pt idx="0">
                  <c:v>5079</c:v>
                </c:pt>
                <c:pt idx="1">
                  <c:v>5605</c:v>
                </c:pt>
                <c:pt idx="2">
                  <c:v>6108</c:v>
                </c:pt>
                <c:pt idx="3">
                  <c:v>5831</c:v>
                </c:pt>
                <c:pt idx="4">
                  <c:v>5238</c:v>
                </c:pt>
                <c:pt idx="5">
                  <c:v>5158</c:v>
                </c:pt>
                <c:pt idx="6">
                  <c:v>4985</c:v>
                </c:pt>
                <c:pt idx="7">
                  <c:v>5564</c:v>
                </c:pt>
                <c:pt idx="8">
                  <c:v>4889</c:v>
                </c:pt>
                <c:pt idx="9">
                  <c:v>4412</c:v>
                </c:pt>
                <c:pt idx="10">
                  <c:v>6287</c:v>
                </c:pt>
                <c:pt idx="11">
                  <c:v>4995</c:v>
                </c:pt>
              </c:numCache>
            </c:numRef>
          </c:val>
        </c:ser>
        <c:ser>
          <c:idx val="1"/>
          <c:order val="1"/>
          <c:tx>
            <c:strRef>
              <c:f>'[опросы 2019.xlsx]Лист1'!$A$18</c:f>
              <c:strCache>
                <c:ptCount val="1"/>
                <c:pt idx="0">
                  <c:v>Скорее не удовлетворены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cat>
            <c:strRef>
              <c:f>'[опросы 2019.xlsx]Лист1'!$B$16:$M$16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'[опросы 2019.xlsx]Лист1'!$B$18:$M$18</c:f>
              <c:numCache>
                <c:formatCode>General</c:formatCode>
                <c:ptCount val="12"/>
                <c:pt idx="0">
                  <c:v>167</c:v>
                </c:pt>
                <c:pt idx="1">
                  <c:v>184</c:v>
                </c:pt>
                <c:pt idx="2">
                  <c:v>209</c:v>
                </c:pt>
                <c:pt idx="3">
                  <c:v>163</c:v>
                </c:pt>
                <c:pt idx="4">
                  <c:v>152</c:v>
                </c:pt>
                <c:pt idx="5">
                  <c:v>144</c:v>
                </c:pt>
                <c:pt idx="6">
                  <c:v>121</c:v>
                </c:pt>
                <c:pt idx="7">
                  <c:v>101</c:v>
                </c:pt>
                <c:pt idx="8">
                  <c:v>125</c:v>
                </c:pt>
                <c:pt idx="9">
                  <c:v>109</c:v>
                </c:pt>
                <c:pt idx="10">
                  <c:v>145</c:v>
                </c:pt>
                <c:pt idx="11">
                  <c:v>108</c:v>
                </c:pt>
              </c:numCache>
            </c:numRef>
          </c:val>
        </c:ser>
        <c:ser>
          <c:idx val="2"/>
          <c:order val="2"/>
          <c:tx>
            <c:strRef>
              <c:f>'[опросы 2019.xlsx]Лист1'!$A$19</c:f>
              <c:strCache>
                <c:ptCount val="1"/>
                <c:pt idx="0">
                  <c:v>Не удовлетворены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'[опросы 2019.xlsx]Лист1'!$B$16:$M$16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'[опросы 2019.xlsx]Лист1'!$B$19:$M$19</c:f>
              <c:numCache>
                <c:formatCode>General</c:formatCode>
                <c:ptCount val="12"/>
                <c:pt idx="0">
                  <c:v>158</c:v>
                </c:pt>
                <c:pt idx="1">
                  <c:v>184</c:v>
                </c:pt>
                <c:pt idx="2">
                  <c:v>277</c:v>
                </c:pt>
                <c:pt idx="3">
                  <c:v>217</c:v>
                </c:pt>
                <c:pt idx="4">
                  <c:v>156</c:v>
                </c:pt>
                <c:pt idx="5">
                  <c:v>186</c:v>
                </c:pt>
                <c:pt idx="6">
                  <c:v>166</c:v>
                </c:pt>
                <c:pt idx="7">
                  <c:v>134</c:v>
                </c:pt>
                <c:pt idx="8">
                  <c:v>129</c:v>
                </c:pt>
                <c:pt idx="9">
                  <c:v>109</c:v>
                </c:pt>
                <c:pt idx="10">
                  <c:v>163</c:v>
                </c:pt>
                <c:pt idx="11">
                  <c:v>124</c:v>
                </c:pt>
              </c:numCache>
            </c:numRef>
          </c:val>
        </c:ser>
        <c:ser>
          <c:idx val="3"/>
          <c:order val="3"/>
          <c:tx>
            <c:strRef>
              <c:f>'[опросы 2019.xlsx]Лист1'!$A$20</c:f>
              <c:strCache>
                <c:ptCount val="1"/>
                <c:pt idx="0">
                  <c:v>Затрудняются с отыветом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cat>
            <c:strRef>
              <c:f>'[опросы 2019.xlsx]Лист1'!$B$16:$M$16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'[опросы 2019.xlsx]Лист1'!$B$20:$M$20</c:f>
              <c:numCache>
                <c:formatCode>General</c:formatCode>
                <c:ptCount val="12"/>
                <c:pt idx="0">
                  <c:v>77</c:v>
                </c:pt>
                <c:pt idx="1">
                  <c:v>99</c:v>
                </c:pt>
                <c:pt idx="2">
                  <c:v>110</c:v>
                </c:pt>
                <c:pt idx="3">
                  <c:v>119</c:v>
                </c:pt>
                <c:pt idx="4">
                  <c:v>109</c:v>
                </c:pt>
                <c:pt idx="5">
                  <c:v>95</c:v>
                </c:pt>
                <c:pt idx="6">
                  <c:v>89</c:v>
                </c:pt>
                <c:pt idx="7">
                  <c:v>117</c:v>
                </c:pt>
                <c:pt idx="8">
                  <c:v>77</c:v>
                </c:pt>
                <c:pt idx="9">
                  <c:v>68</c:v>
                </c:pt>
                <c:pt idx="10">
                  <c:v>80</c:v>
                </c:pt>
                <c:pt idx="11">
                  <c:v>71</c:v>
                </c:pt>
              </c:numCache>
            </c:numRef>
          </c:val>
        </c:ser>
        <c:dLbls/>
        <c:gapWidth val="55"/>
        <c:overlap val="100"/>
        <c:axId val="79329920"/>
        <c:axId val="79352192"/>
      </c:barChart>
      <c:catAx>
        <c:axId val="79329920"/>
        <c:scaling>
          <c:orientation val="minMax"/>
        </c:scaling>
        <c:axPos val="b"/>
        <c:majorTickMark val="none"/>
        <c:tickLblPos val="nextTo"/>
        <c:crossAx val="79352192"/>
        <c:crosses val="autoZero"/>
        <c:auto val="1"/>
        <c:lblAlgn val="ctr"/>
        <c:lblOffset val="100"/>
      </c:catAx>
      <c:valAx>
        <c:axId val="7935219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extTo"/>
        <c:crossAx val="79329920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5886257347067269"/>
          <c:y val="3.5384819058507586E-4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317779832501228"/>
          <c:y val="0.14628537326655303"/>
          <c:w val="0.5977717994720626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19946543638008482"/>
                  <c:y val="1.16220828114581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85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0.1112806249041112"/>
                  <c:y val="-5.81104140572904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15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355,5 ставок</c:v>
                </c:pt>
                <c:pt idx="1">
                  <c:v>Свободно 62,25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355.5</c:v>
                </c:pt>
                <c:pt idx="1">
                  <c:v>62.25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4"/>
          <c:w val="0.61942356933885645"/>
          <c:h val="0.142957719411806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46"/>
          <a:stretch/>
        </p:blipFill>
        <p:spPr>
          <a:xfrm>
            <a:off x="3856" y="-27384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663952" y="4293096"/>
            <a:ext cx="507529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91944" y="4969249"/>
            <a:ext cx="6600056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Главного врача «ГБУ ГП№180 ДЗМ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Сергеевой Ю.Б.</a:t>
            </a:r>
            <a:endParaRPr lang="ru-RU" sz="30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0" t="1010" r="6363" b="2020"/>
          <a:stretch/>
        </p:blipFill>
        <p:spPr>
          <a:xfrm flipH="1">
            <a:off x="-24680" y="-27384"/>
            <a:ext cx="12241360" cy="69127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врачей общей практики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95325" y="1839088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14" y="2444674"/>
            <a:ext cx="35283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последние два года прошло обучение</a:t>
            </a:r>
          </a:p>
          <a:p>
            <a:pPr>
              <a:lnSpc>
                <a:spcPts val="4400"/>
              </a:lnSpc>
            </a:pPr>
            <a:r>
              <a:rPr lang="ru-RU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врачей-терапевтов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других специальностей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врача общей практики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55440" y="1268760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325" y="4506326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9414" y="5111912"/>
            <a:ext cx="35283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момент сформировано</a:t>
            </a:r>
          </a:p>
          <a:p>
            <a:pPr>
              <a:lnSpc>
                <a:spcPts val="4400"/>
              </a:lnSpc>
            </a:pPr>
            <a:r>
              <a:rPr lang="ru-RU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86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частков на которых работают врачи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бщей практики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987" y="1408141"/>
            <a:ext cx="738807" cy="73880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055440" y="3933056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491" y="4191069"/>
            <a:ext cx="555797" cy="5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9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39" name="Шеврон 38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связь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пациентов для совершенствования оказания медицинской помощи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10801350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96964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180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173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136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119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207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180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180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180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180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982177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1610" y="1614756"/>
            <a:ext cx="482150" cy="4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0"/>
            <a:ext cx="12192000" cy="6984775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705736" y="1486123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5481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718006" y="1125339"/>
            <a:ext cx="7848947" cy="647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Динамика результатов опросов удовлетворенности посещением поликлиники, чел.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xmlns="" val="689805277"/>
              </p:ext>
            </p:extLst>
          </p:nvPr>
        </p:nvGraphicFramePr>
        <p:xfrm>
          <a:off x="473696" y="5040147"/>
          <a:ext cx="1805880" cy="13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Заголовок 1"/>
          <p:cNvSpPr txBox="1">
            <a:spLocks/>
          </p:cNvSpPr>
          <p:nvPr/>
        </p:nvSpPr>
        <p:spPr>
          <a:xfrm>
            <a:off x="830788" y="5490410"/>
            <a:ext cx="1160756" cy="440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68993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отзыва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23592" y="5120315"/>
            <a:ext cx="117045" cy="117045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23592" y="5453533"/>
            <a:ext cx="117045" cy="1170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437077" y="5787049"/>
            <a:ext cx="117045" cy="1170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423591" y="6120267"/>
            <a:ext cx="117045" cy="1170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567608" y="5085184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Удовлетворены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(93%)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570211" y="5419508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Скорее не удовлетворены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(2,5%)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567608" y="5735935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удовлетворены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(2,9%)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567608" y="6070259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Затрудняются с ответом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(1,6%)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967416" y="1486123"/>
            <a:ext cx="2529259" cy="286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8967416" y="1974279"/>
            <a:ext cx="2529259" cy="2679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Проведено приемов</a:t>
            </a:r>
          </a:p>
          <a:p>
            <a:pPr algn="ctr"/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916864</a:t>
            </a: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Отправлено анкет пациентам</a:t>
            </a:r>
          </a:p>
          <a:p>
            <a:pPr algn="ctr"/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161677 (17,6%)</a:t>
            </a: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Получено анкет </a:t>
            </a:r>
          </a:p>
          <a:p>
            <a:pPr algn="ctr"/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22981 (2,5%)</a:t>
            </a:r>
            <a:endParaRPr lang="ru-RU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0200456" y="2492896"/>
            <a:ext cx="0" cy="288032"/>
          </a:xfrm>
          <a:prstGeom prst="straightConnector1">
            <a:avLst/>
          </a:prstGeom>
          <a:ln w="25400">
            <a:solidFill>
              <a:srgbClr val="49B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0200456" y="3501008"/>
            <a:ext cx="0" cy="288032"/>
          </a:xfrm>
          <a:prstGeom prst="straightConnector1">
            <a:avLst/>
          </a:prstGeom>
          <a:ln w="25400">
            <a:solidFill>
              <a:srgbClr val="49B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967416" y="1486123"/>
            <a:ext cx="0" cy="28069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Заголовок 1"/>
          <p:cNvSpPr txBox="1">
            <a:spLocks/>
          </p:cNvSpPr>
          <p:nvPr/>
        </p:nvSpPr>
        <p:spPr>
          <a:xfrm>
            <a:off x="1343472" y="1486123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6027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013055" y="1481392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6740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689024" y="1486123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6330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359696" y="1496624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5655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3998009" y="1496624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5583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642480" y="1496624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5361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375920" y="1496624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5916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49940" y="1496624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5220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684313" y="1496624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4698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317020" y="1496624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6675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8040836" y="1496624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5298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95325" y="693291"/>
            <a:ext cx="10515600" cy="647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Результат опроса пациентов в 2018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316431"/>
              </p:ext>
            </p:extLst>
          </p:nvPr>
        </p:nvGraphicFramePr>
        <p:xfrm>
          <a:off x="282780" y="924608"/>
          <a:ext cx="10928145" cy="393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0195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556792"/>
            <a:ext cx="4104532" cy="424847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0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1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9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Маммографы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25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27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b="1" dirty="0" smtClean="0"/>
              <a:t>Терапия</a:t>
            </a:r>
          </a:p>
          <a:p>
            <a:pPr lvl="1"/>
            <a:r>
              <a:rPr lang="ru-RU" b="1" dirty="0" smtClean="0"/>
              <a:t>Офтальмология</a:t>
            </a:r>
          </a:p>
          <a:p>
            <a:pPr lvl="1"/>
            <a:r>
              <a:rPr lang="ru-RU" b="1" dirty="0" smtClean="0"/>
              <a:t>Оториноларингология</a:t>
            </a:r>
          </a:p>
          <a:p>
            <a:pPr lvl="1"/>
            <a:r>
              <a:rPr lang="ru-RU" b="1" dirty="0" smtClean="0"/>
              <a:t>Эндокринология</a:t>
            </a:r>
          </a:p>
          <a:p>
            <a:pPr lvl="1"/>
            <a:r>
              <a:rPr lang="ru-RU" b="1" dirty="0" smtClean="0"/>
              <a:t>Неврология</a:t>
            </a:r>
          </a:p>
          <a:p>
            <a:pPr lvl="1"/>
            <a:r>
              <a:rPr lang="ru-RU" b="1" dirty="0" smtClean="0"/>
              <a:t>Кардиология</a:t>
            </a:r>
          </a:p>
          <a:p>
            <a:pPr lvl="1"/>
            <a:r>
              <a:rPr lang="ru-RU" b="1" dirty="0" smtClean="0"/>
              <a:t>Профилактика</a:t>
            </a:r>
          </a:p>
          <a:p>
            <a:pPr lvl="1"/>
            <a:r>
              <a:rPr lang="ru-RU" b="1" dirty="0" smtClean="0"/>
              <a:t>Травматология и ортопедия</a:t>
            </a:r>
          </a:p>
          <a:p>
            <a:pPr lvl="1"/>
            <a:r>
              <a:rPr lang="ru-RU" b="1" dirty="0" smtClean="0"/>
              <a:t>Урология</a:t>
            </a:r>
          </a:p>
          <a:p>
            <a:pPr lvl="1"/>
            <a:r>
              <a:rPr lang="ru-RU" b="1" dirty="0" smtClean="0"/>
              <a:t>Хирургия</a:t>
            </a:r>
          </a:p>
          <a:p>
            <a:pPr lvl="1"/>
            <a:r>
              <a:rPr lang="ru-RU" b="1" dirty="0" smtClean="0"/>
              <a:t>Консультативно-диагностическое отделение</a:t>
            </a:r>
          </a:p>
          <a:p>
            <a:pPr lvl="1"/>
            <a:r>
              <a:rPr lang="ru-RU" b="1" dirty="0" smtClean="0"/>
              <a:t>Медицинская реабилитация</a:t>
            </a:r>
          </a:p>
          <a:p>
            <a:pPr lvl="1"/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126775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2018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 было нанято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206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244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1924140644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4041131532"/>
              </p:ext>
            </p:extLst>
          </p:nvPr>
        </p:nvGraphicFramePr>
        <p:xfrm>
          <a:off x="4583832" y="133253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2250224122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417,75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92952" y="249289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494,5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237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0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ru-RU" b="1" dirty="0"/>
              <a:t>Шатры Здоровья- «Московское здоровое лето»</a:t>
            </a:r>
          </a:p>
          <a:p>
            <a:pPr lvl="1"/>
            <a:r>
              <a:rPr lang="ru-RU" b="1" dirty="0" err="1"/>
              <a:t>Онкоскрининг</a:t>
            </a:r>
            <a:endParaRPr lang="ru-RU" b="1" dirty="0"/>
          </a:p>
          <a:p>
            <a:pPr lvl="1"/>
            <a:r>
              <a:rPr lang="ru-RU" b="1" dirty="0"/>
              <a:t>Московское долголетие</a:t>
            </a:r>
          </a:p>
          <a:p>
            <a:pPr lvl="1"/>
            <a:r>
              <a:rPr lang="ru-RU" b="1" dirty="0"/>
              <a:t>День борьбы с раком</a:t>
            </a:r>
          </a:p>
          <a:p>
            <a:pPr lvl="1"/>
            <a:r>
              <a:rPr lang="ru-RU" b="1" dirty="0"/>
              <a:t>Всемирный день борьбы с ВПЧ</a:t>
            </a:r>
          </a:p>
          <a:p>
            <a:pPr lvl="1"/>
            <a:r>
              <a:rPr lang="ru-RU" b="1" dirty="0"/>
              <a:t>День борьбы с глаукомой</a:t>
            </a:r>
          </a:p>
          <a:p>
            <a:pPr lvl="1"/>
            <a:r>
              <a:rPr lang="ru-RU" b="1" dirty="0"/>
              <a:t>День борьбы с туберкулезом</a:t>
            </a:r>
          </a:p>
          <a:p>
            <a:pPr lvl="1"/>
            <a:r>
              <a:rPr lang="ru-RU" b="1" dirty="0"/>
              <a:t>Всемирный день здоровья</a:t>
            </a:r>
          </a:p>
          <a:p>
            <a:pPr lvl="1"/>
            <a:r>
              <a:rPr lang="ru-RU" b="1" dirty="0"/>
              <a:t>День борьбы с артериальной гипертензией</a:t>
            </a:r>
          </a:p>
          <a:p>
            <a:pPr lvl="1"/>
            <a:r>
              <a:rPr lang="ru-RU" b="1" dirty="0"/>
              <a:t>День без табака</a:t>
            </a:r>
          </a:p>
          <a:p>
            <a:pPr lvl="1"/>
            <a:r>
              <a:rPr lang="ru-RU" b="1" dirty="0"/>
              <a:t>Подари жизнь: день семьи, любви и верности</a:t>
            </a:r>
          </a:p>
          <a:p>
            <a:pPr lvl="1"/>
            <a:r>
              <a:rPr lang="ru-RU" b="1" dirty="0"/>
              <a:t>День почки</a:t>
            </a:r>
          </a:p>
          <a:p>
            <a:pPr lvl="1"/>
            <a:r>
              <a:rPr lang="ru-RU" b="1" dirty="0"/>
              <a:t>Акция, приуроченная к Всемирному дню трезвости</a:t>
            </a:r>
          </a:p>
          <a:p>
            <a:pPr lvl="1"/>
            <a:r>
              <a:rPr lang="ru-RU" b="1" dirty="0"/>
              <a:t>Акция, приуроченная к Всемирному дню сердца</a:t>
            </a:r>
          </a:p>
          <a:p>
            <a:pPr lvl="1"/>
            <a:r>
              <a:rPr lang="ru-RU" b="1" dirty="0"/>
              <a:t>Акция, приуроченная к Всемирному дню без табака</a:t>
            </a:r>
          </a:p>
          <a:p>
            <a:pPr lvl="1"/>
            <a:r>
              <a:rPr lang="ru-RU" b="1" dirty="0"/>
              <a:t>Акция, приуроченная к Всемирному дню борьбы с диабетом</a:t>
            </a:r>
          </a:p>
          <a:p>
            <a:pPr lvl="1"/>
            <a:r>
              <a:rPr lang="ru-RU" b="1" dirty="0"/>
              <a:t>Акция, приуроченная к Всемирному дню борьбы против ХОБЛ</a:t>
            </a:r>
          </a:p>
          <a:p>
            <a:pPr lvl="1"/>
            <a:r>
              <a:rPr lang="ru-RU" b="1" dirty="0"/>
              <a:t>Акция, приуроченная к Всемирному дню против СПИДа</a:t>
            </a:r>
          </a:p>
          <a:p>
            <a:pPr lvl="1"/>
            <a:r>
              <a:rPr lang="ru-RU" b="1" dirty="0"/>
              <a:t>Акция, приуроченная к Всемирному дню инвалида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5" r="43000"/>
          <a:stretch/>
        </p:blipFill>
        <p:spPr>
          <a:xfrm>
            <a:off x="-24681" y="-143236"/>
            <a:ext cx="5641303" cy="709391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47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2018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56410" y="1100084"/>
            <a:ext cx="2052306" cy="3384643"/>
            <a:chOff x="2882528" y="1100084"/>
            <a:chExt cx="2052306" cy="339148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2790759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82528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882606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44584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0484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869207" y="1100084"/>
            <a:ext cx="2052228" cy="3384643"/>
            <a:chOff x="695325" y="1100084"/>
            <a:chExt cx="2052228" cy="3384643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2783919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Оперативный мониторинг работы МО с помощью системы видеонаблюдения и отзывов пациентов в интернете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7243769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243690" y="2440487"/>
            <a:ext cx="2052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мед. помощи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243767" y="3099732"/>
            <a:ext cx="2052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дежурного врача общей практики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61770" y="4220364"/>
            <a:ext cx="19576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терапевтам улучшилась на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3,7%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специалистам 1-го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улучшилась на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3,1%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409729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289" y="1247669"/>
            <a:ext cx="883524" cy="883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376890" y="1100084"/>
            <a:ext cx="2209685" cy="5629907"/>
            <a:chOff x="7257168" y="1100084"/>
            <a:chExt cx="2209685" cy="562990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311210" y="1689431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257168" y="3099732"/>
              <a:ext cx="205222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выделенного врача для пациентов со множественными хроническими заболеваниями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службы патронажного ухода за маломобильными пациентами</a:t>
              </a:r>
              <a:endPara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414625" y="5084460"/>
              <a:ext cx="205222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проекте участвуют </a:t>
              </a:r>
            </a:p>
            <a:p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5022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пациентов</a:t>
              </a:r>
            </a:p>
            <a:p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врачей</a:t>
              </a:r>
            </a:p>
            <a:p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медсестер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298916" y="1100084"/>
              <a:ext cx="2001440" cy="1986734"/>
              <a:chOff x="7298916" y="1100084"/>
              <a:chExt cx="2001440" cy="1986734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7298916" y="2440487"/>
                <a:ext cx="2001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Систематизация работы с хроническими больными</a:t>
                </a:r>
                <a:endPara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435319" y="1100084"/>
                <a:ext cx="1264928" cy="1264928"/>
              </a:xfrm>
              <a:prstGeom prst="ellipse">
                <a:avLst/>
              </a:prstGeom>
              <a:solidFill>
                <a:srgbClr val="D3EF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608168" y="1300331"/>
                <a:ext cx="821415" cy="821415"/>
              </a:xfrm>
              <a:prstGeom prst="rect">
                <a:avLst/>
              </a:prstGeom>
            </p:spPr>
          </p:pic>
        </p:grpSp>
      </p:grpSp>
      <p:sp>
        <p:nvSpPr>
          <p:cNvPr id="66" name="Скругленный прямоугольник 65"/>
          <p:cNvSpPr/>
          <p:nvPr/>
        </p:nvSpPr>
        <p:spPr>
          <a:xfrm>
            <a:off x="695400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07694" y="3099732"/>
            <a:ext cx="2052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информации, мед. посту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кабинете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дежурного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31797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327" y="1300331"/>
            <a:ext cx="837130" cy="837130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>
            <a:off x="2869208" y="4807891"/>
            <a:ext cx="4239508" cy="192210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5" descr="C:\Users\shkarinov.GP180.000\Desktop\telemed p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787" y="44671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5056487" y="5229200"/>
            <a:ext cx="2052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 реализации: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Консультации «врач-пациент»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Биомониторинг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Медицинский консьерж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Консультации «врач-врач»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56488" y="4807891"/>
            <a:ext cx="1966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Апробация технологий телемедицины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180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180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180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180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180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697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852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736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543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40 566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еловек (13 788 человек старше трудоспособного возраста)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49 201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(16 789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52 407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(17 844 человека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51 869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(17 681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44 079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(15 005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238 122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xmlns="" val="3426034724"/>
              </p:ext>
            </p:extLst>
          </p:nvPr>
        </p:nvGraphicFramePr>
        <p:xfrm>
          <a:off x="4327184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456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2018 году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567294990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045948" y="4280781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630840" y="3933056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72264" y="4280781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4010" y="4049949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Терапевты/</a:t>
            </a:r>
          </a:p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976" y="4481394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976" y="3573016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терапевтов/ВОП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2018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95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2018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257505402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1 260 162</a:t>
            </a:r>
            <a:endParaRPr lang="en-US" sz="3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2018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48285941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2045026711"/>
              </p:ext>
            </p:extLst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6702" y="5317367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ервичное в поликлинике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овторное в поликлинике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рачебные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сестринские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взрослому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1"/>
            <a:ext cx="12192000" cy="6984775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xmlns="" val="3679315461"/>
              </p:ext>
            </p:extLst>
          </p:nvPr>
        </p:nvGraphicFramePr>
        <p:xfrm>
          <a:off x="695250" y="1968447"/>
          <a:ext cx="4928096" cy="49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67408" y="4695527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9087" y="2535287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 в 2018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48 107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49 158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70" r="18791"/>
          <a:stretch/>
        </p:blipFill>
        <p:spPr>
          <a:xfrm>
            <a:off x="5879976" y="-128069"/>
            <a:ext cx="6305128" cy="70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695326" y="1772816"/>
            <a:ext cx="10729266" cy="4536504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и профилактические осмотры за 2018 год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793859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56562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33606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23392" y="3712159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93859" y="3707740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профилактических медицинских осмотров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23392" y="2363383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95249" y="2367249"/>
            <a:ext cx="1094529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взрослого населения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23392" y="5085184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51309" y="5089050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периодических осмотров 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48642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48107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767333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5345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2592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583832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5345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8328397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2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5234600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2397" y="2224896"/>
            <a:ext cx="4453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2018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414564"/>
              </p:ext>
            </p:extLst>
          </p:nvPr>
        </p:nvGraphicFramePr>
        <p:xfrm>
          <a:off x="5663952" y="1844824"/>
          <a:ext cx="6192688" cy="4284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4855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2443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690" y="1467771"/>
            <a:ext cx="720413" cy="7204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393" y="1529380"/>
            <a:ext cx="665148" cy="6651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090" y="1620171"/>
            <a:ext cx="720413" cy="7204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5793" y="1681780"/>
            <a:ext cx="665148" cy="6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95599" y="1739596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958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960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962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 rot="16200000">
            <a:off x="2234197" y="3088115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66 396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 rot="16200000">
            <a:off x="5855220" y="4117466"/>
            <a:ext cx="1440160" cy="307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20 736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 rot="16200000">
            <a:off x="3948846" y="3379522"/>
            <a:ext cx="1613729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46 548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 rot="16200000">
            <a:off x="7545134" y="3629091"/>
            <a:ext cx="1582349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33 287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 rot="16200000">
            <a:off x="9427821" y="4431996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14 138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 rot="16200000">
            <a:off x="2968247" y="2909688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70 499</a:t>
            </a: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 rot="16200000">
            <a:off x="4874477" y="3431184"/>
            <a:ext cx="117608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50 201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16200000">
            <a:off x="6704488" y="4089716"/>
            <a:ext cx="1117694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21240</a:t>
            </a: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6200000">
            <a:off x="8226946" y="3530868"/>
            <a:ext cx="1593252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34 004</a:t>
            </a: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6200000">
            <a:off x="10123145" y="4425493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14749</a:t>
            </a:r>
          </a:p>
        </p:txBody>
      </p:sp>
      <p:sp>
        <p:nvSpPr>
          <p:cNvPr id="80" name="Овал 79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7878" y="3907564"/>
            <a:ext cx="303476" cy="1775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31702" y="3760020"/>
            <a:ext cx="303476" cy="19232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96128" y="4339643"/>
            <a:ext cx="303476" cy="1343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03912" y="4166075"/>
            <a:ext cx="303476" cy="15171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96328" y="4939713"/>
            <a:ext cx="303476" cy="743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104112" y="4795415"/>
            <a:ext cx="303476" cy="8878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170220" y="4572344"/>
            <a:ext cx="303476" cy="11109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878004" y="4480100"/>
            <a:ext cx="303476" cy="12031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963002" y="5292424"/>
            <a:ext cx="303476" cy="390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670786" y="5239340"/>
            <a:ext cx="303476" cy="4439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9559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9092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1829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1362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01694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97019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9620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9152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1585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41117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1216</Words>
  <Application>Microsoft Office PowerPoint</Application>
  <PresentationFormat>Произвольный</PresentationFormat>
  <Paragraphs>373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Годовой отчет</vt:lpstr>
      <vt:lpstr>Основные показатели</vt:lpstr>
      <vt:lpstr>Слайд 3</vt:lpstr>
      <vt:lpstr>Посещения поликлиники в 2018 году </vt:lpstr>
      <vt:lpstr>Диспансеризация</vt:lpstr>
      <vt:lpstr>Диспансеризация и профилактические осмотры за 2018 год</vt:lpstr>
      <vt:lpstr>Прививочная работа: гепатит, корь, краснуха, дифтерия</vt:lpstr>
      <vt:lpstr>Основные показатели. Инвалиды  и участники ВОВ</vt:lpstr>
      <vt:lpstr>Показатели заболеваемости</vt:lpstr>
      <vt:lpstr>Обучение врачей общей практики</vt:lpstr>
      <vt:lpstr>Повышение комфорта пребывания в поликлинике</vt:lpstr>
      <vt:lpstr>Работа по рассмотрению жалоб и обращений граждан</vt:lpstr>
      <vt:lpstr>Слайд 13</vt:lpstr>
      <vt:lpstr>Оборудование поликлиники</vt:lpstr>
      <vt:lpstr>Медицинские организации оказывают помощь по различным профилям</vt:lpstr>
      <vt:lpstr>Кадры 2018 года</vt:lpstr>
      <vt:lpstr>Участие в массовых акциях</vt:lpstr>
      <vt:lpstr>Мероприятия в поликлиниках, реализованные в 2018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211</cp:revision>
  <cp:lastPrinted>2019-03-06T13:49:31Z</cp:lastPrinted>
  <dcterms:created xsi:type="dcterms:W3CDTF">2019-02-11T07:19:05Z</dcterms:created>
  <dcterms:modified xsi:type="dcterms:W3CDTF">2019-03-07T11:29:56Z</dcterms:modified>
</cp:coreProperties>
</file>