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256" r:id="rId2"/>
    <p:sldId id="259" r:id="rId3"/>
    <p:sldId id="300" r:id="rId4"/>
    <p:sldId id="308" r:id="rId5"/>
    <p:sldId id="337" r:id="rId6"/>
    <p:sldId id="303" r:id="rId7"/>
    <p:sldId id="309" r:id="rId8"/>
    <p:sldId id="333" r:id="rId9"/>
    <p:sldId id="334" r:id="rId10"/>
    <p:sldId id="268" r:id="rId11"/>
    <p:sldId id="311" r:id="rId12"/>
    <p:sldId id="314" r:id="rId13"/>
    <p:sldId id="329" r:id="rId14"/>
    <p:sldId id="315" r:id="rId15"/>
    <p:sldId id="316" r:id="rId16"/>
    <p:sldId id="319" r:id="rId17"/>
    <p:sldId id="312" r:id="rId18"/>
    <p:sldId id="290" r:id="rId19"/>
    <p:sldId id="320" r:id="rId20"/>
    <p:sldId id="324" r:id="rId21"/>
    <p:sldId id="321" r:id="rId22"/>
    <p:sldId id="336" r:id="rId23"/>
    <p:sldId id="335" r:id="rId24"/>
    <p:sldId id="338" r:id="rId25"/>
    <p:sldId id="340" r:id="rId26"/>
    <p:sldId id="343" r:id="rId27"/>
    <p:sldId id="342" r:id="rId28"/>
    <p:sldId id="346" r:id="rId29"/>
    <p:sldId id="345" r:id="rId30"/>
    <p:sldId id="347" r:id="rId31"/>
    <p:sldId id="344" r:id="rId32"/>
    <p:sldId id="331" r:id="rId33"/>
    <p:sldId id="332" r:id="rId34"/>
    <p:sldId id="341" r:id="rId35"/>
  </p:sldIdLst>
  <p:sldSz cx="9144000" cy="6858000" type="screen4x3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444" autoAdjust="0"/>
  </p:normalViewPr>
  <p:slideViewPr>
    <p:cSldViewPr>
      <p:cViewPr varScale="1">
        <p:scale>
          <a:sx n="102" d="100"/>
          <a:sy n="102" d="100"/>
        </p:scale>
        <p:origin x="-13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2D67F40-C94A-4E99-BABB-EDB114A77B66}" type="datetimeFigureOut">
              <a:rPr lang="ru-RU"/>
              <a:pPr>
                <a:defRPr/>
              </a:pPr>
              <a:t>2016-03-01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62AFC66-2C0E-4548-B97B-082D465DE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09C862-D253-4070-80C5-9FEBE167586A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3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3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A143-B7FA-473B-9B61-6C27BF3AF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9541D-375B-4D0E-9B69-F64E9C9A3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BD60F-58FC-45DC-B74C-59BF7AE68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76169-CD9C-4A3F-AA51-9502C0163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50CB-A37C-485A-BF9D-4138D0904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1F73B-B8EC-4D49-ADB4-8DE692437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890E7-1A1B-4CFF-988E-3841BD0D9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75F4-1A1B-4FA6-B8C1-E5A7AE841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CA7BE-5803-4EF0-8014-C4DBCDFDE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A98B6-DCF3-44D7-8EF6-D3DB7E242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FB79B-243B-4C9F-BE78-378D9ABD9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D8A93-00A8-4844-86FF-C6464EEDC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F6C49-F162-46D4-ABBD-5813937D8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24681-E077-48F5-AD44-32B8A7413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1416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921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922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2083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924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4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4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5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6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6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2084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926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6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208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926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6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6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6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7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7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7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7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7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927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8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8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8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92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8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8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8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3BE99CC-37EF-499A-BAAF-0ABEFC2C6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28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3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343400"/>
            <a:ext cx="6477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/>
              <a:t>Организация работы детского амбулаторно-поликлинического центра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/>
              <a:t>ГБУЗ «ДГП №58 ДЗМ» Северо-Западного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/>
              <a:t>Административного округа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/>
              <a:t>города Москвы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/>
              <a:t>и оказание медицинской помощи детям</a:t>
            </a:r>
          </a:p>
        </p:txBody>
      </p:sp>
      <p:pic>
        <p:nvPicPr>
          <p:cNvPr id="4099" name="Picture 8" descr="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8600"/>
            <a:ext cx="6705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/>
              <a:t>Подготовка и повышение квалификации кадров </a:t>
            </a:r>
            <a:r>
              <a:rPr lang="ru-RU" sz="3200" b="1"/>
              <a:t>Укомплектованность Амбулаторного центра ДГП №58</a:t>
            </a:r>
          </a:p>
        </p:txBody>
      </p:sp>
      <p:graphicFrame>
        <p:nvGraphicFramePr>
          <p:cNvPr id="28691" name="Group 19"/>
          <p:cNvGraphicFramePr>
            <a:graphicFrameLocks noGrp="1"/>
          </p:cNvGraphicFramePr>
          <p:nvPr>
            <p:ph/>
          </p:nvPr>
        </p:nvGraphicFramePr>
        <p:xfrm>
          <a:off x="455613" y="2362200"/>
          <a:ext cx="7545387" cy="1752598"/>
        </p:xfrm>
        <a:graphic>
          <a:graphicData uri="http://schemas.openxmlformats.org/drawingml/2006/table">
            <a:tbl>
              <a:tblPr/>
              <a:tblGrid>
                <a:gridCol w="3913933"/>
                <a:gridCol w="1815727"/>
                <a:gridCol w="1815727"/>
              </a:tblGrid>
              <a:tr h="618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2014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2015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Врач-педиатр участковый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97 %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Врачи-специалисты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33" name="Rectangle 17"/>
          <p:cNvSpPr>
            <a:spLocks noChangeArrowheads="1"/>
          </p:cNvSpPr>
          <p:nvPr/>
        </p:nvSpPr>
        <p:spPr bwMode="auto">
          <a:xfrm>
            <a:off x="0" y="4113213"/>
            <a:ext cx="9144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just" eaLnBrk="0" hangingPunct="0"/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специалисты прошли обучение  в соответствии с планом повышения квалификации: общие и тематическое усовершенствование, профессиональную переподготовку. </a:t>
            </a:r>
          </a:p>
          <a:p>
            <a:pPr indent="342900" algn="just" eaLnBrk="0" hangingPunct="0"/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 повышение квалификации прошли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89 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 из них: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33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врачей и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56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специалиста со средним медицинским образованием.</a:t>
            </a:r>
          </a:p>
          <a:p>
            <a:pPr indent="342900" algn="just" eaLnBrk="0" hangingPunct="0"/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на конец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года,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70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 имеет высшую квалификационную категорию,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чел. – первую квалификационную категорию,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чел. – вторую квалификационную категорию.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28600" y="2103438"/>
          <a:ext cx="8305800" cy="3567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546585"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68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обратившихся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5310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7009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68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Выявлены факторы риска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4937 / 92,7 %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6436 / 92 %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68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детей обученных основам ЗОЖ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5310 / 100 %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7009 / 100 %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360" name="TextBox 2"/>
          <p:cNvSpPr txBox="1">
            <a:spLocks noChangeArrowheads="1"/>
          </p:cNvSpPr>
          <p:nvPr/>
        </p:nvSpPr>
        <p:spPr bwMode="auto">
          <a:xfrm>
            <a:off x="1143000" y="685800"/>
            <a:ext cx="7010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Деятельность Центра здоровья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2014-2015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6425" cy="60960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1800" b="1" dirty="0" smtClean="0"/>
              <a:t>Санитарно-гигиеническое обучение населения.</a:t>
            </a:r>
          </a:p>
          <a:p>
            <a:pPr>
              <a:buFont typeface="Wingdings" pitchFamily="2" charset="2"/>
              <a:buNone/>
              <a:defRPr/>
            </a:pPr>
            <a:endParaRPr lang="ru-RU" sz="1800" b="1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В плане  реализации мероприятий по пропаганде и формированию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 здорового образа жизни у детей и родителей, в ЦЗ ГБУЗ «ДГП №58 ДЗМ» в 2015 г., проходило обучение в Школах Здоровья по пропаганде здорового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образа жизни, включая профилактику </a:t>
            </a:r>
            <a:r>
              <a:rPr lang="ru-RU" sz="1800" b="1" dirty="0" err="1" smtClean="0"/>
              <a:t>табакокурения</a:t>
            </a:r>
            <a:r>
              <a:rPr lang="ru-RU" sz="1800" b="1" dirty="0" smtClean="0"/>
              <a:t>, алкоголизма,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err="1" smtClean="0"/>
              <a:t>токсомании</a:t>
            </a:r>
            <a:r>
              <a:rPr lang="ru-RU" sz="1800" b="1" dirty="0" smtClean="0"/>
              <a:t>, по профилактики ожирения, сахарного диабета, АГ,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профилактика заболеваний </a:t>
            </a:r>
            <a:r>
              <a:rPr lang="ru-RU" sz="1800" b="1" dirty="0" err="1" smtClean="0"/>
              <a:t>костно-мышечной-системы</a:t>
            </a:r>
            <a:endParaRPr lang="ru-RU" sz="1800" b="1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Всего за 2015 год проведено 47 занятий, количество посетивших детей 440, из них 63 ребенка из многодетных семей.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29-05-2015 г выездной бригадой для проведения Школ по отказу от </a:t>
            </a:r>
            <a:r>
              <a:rPr lang="ru-RU" sz="1800" b="1" dirty="0" err="1" smtClean="0"/>
              <a:t>курения,тестировались</a:t>
            </a:r>
            <a:r>
              <a:rPr lang="ru-RU" sz="1800" b="1" dirty="0" smtClean="0"/>
              <a:t> школьники 1999 г. и 1998г. В школе № 1005 в количестве 76 человек.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b="1" dirty="0" smtClean="0"/>
              <a:t>Группа риска составила 10%</a:t>
            </a:r>
          </a:p>
          <a:p>
            <a:pPr>
              <a:buFont typeface="Wingdings" pitchFamily="2" charset="2"/>
              <a:buNone/>
              <a:defRPr/>
            </a:pPr>
            <a:endParaRPr lang="ru-RU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6425" cy="60960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ru-RU" sz="1600" b="1" dirty="0" smtClean="0"/>
          </a:p>
          <a:p>
            <a:pPr>
              <a:buFont typeface="Wingdings" pitchFamily="2" charset="2"/>
              <a:buNone/>
              <a:defRPr/>
            </a:pPr>
            <a:endParaRPr lang="ru-RU" sz="1600" b="1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/>
              <a:t>В амбулаторном центре раздаются буклеты по работе центра здоровья и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/>
              <a:t>пропаганде здоровья детей и родителей.</a:t>
            </a:r>
            <a:endParaRPr lang="ru-RU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/>
              <a:t>В часы работы поликлиники демонстрируются видеоролики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/>
              <a:t>пропагандирующие здоровый образ жизни.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/>
              <a:t>05-09-2015 был организован  в День города  на </a:t>
            </a:r>
            <a:r>
              <a:rPr lang="ru-RU" sz="1600" b="1" dirty="0" err="1" smtClean="0"/>
              <a:t>Лемешевской</a:t>
            </a:r>
            <a:r>
              <a:rPr lang="ru-RU" sz="1600" b="1" dirty="0" smtClean="0"/>
              <a:t> поляне  выездной шатер  ЦЗ. Проведено обследование 24 </a:t>
            </a:r>
            <a:r>
              <a:rPr lang="ru-RU" sz="1600" b="1" dirty="0" err="1" smtClean="0"/>
              <a:t>детей.Выявлены</a:t>
            </a:r>
            <a:r>
              <a:rPr lang="ru-RU" sz="1600" b="1" dirty="0" smtClean="0"/>
              <a:t> дети с риском пассивного курения 6 человек-25%</a:t>
            </a:r>
            <a:endParaRPr lang="ru-RU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/>
              <a:t>Нуждались в санации полости рта 12 детей -50%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DSC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33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F:\DSC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1816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F:\DSC_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05200"/>
            <a:ext cx="41910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F:\DSC_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46958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DSC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4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F:\DSC_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8225"/>
            <a:ext cx="39624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F:\DSC_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F:\DSC_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581400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Профилактические осмотры 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детей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2057400"/>
          <a:ext cx="8915400" cy="2514600"/>
        </p:xfrm>
        <a:graphic>
          <a:graphicData uri="http://schemas.openxmlformats.org/drawingml/2006/table">
            <a:tbl>
              <a:tblPr/>
              <a:tblGrid>
                <a:gridCol w="3532156"/>
                <a:gridCol w="2691622"/>
                <a:gridCol w="2691622"/>
              </a:tblGrid>
              <a:tr h="77114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Контингенты       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Подлежало     </a:t>
                      </a:r>
                      <a:b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осмотрам     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Осмотрено 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2015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2015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4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детей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39 317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39 317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6463" marR="464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Структура заболеваемости детей с хронической патологией в 2015 году</a:t>
            </a: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7"/>
          <p:cNvGraphicFramePr>
            <a:graphicFrameLocks/>
          </p:cNvGraphicFramePr>
          <p:nvPr/>
        </p:nvGraphicFramePr>
        <p:xfrm>
          <a:off x="330200" y="1654175"/>
          <a:ext cx="8610600" cy="5254625"/>
        </p:xfrm>
        <a:graphic>
          <a:graphicData uri="http://schemas.openxmlformats.org/presentationml/2006/ole">
            <p:oleObj spid="_x0000_s1026" r:id="rId3" imgW="8614395" imgH="5255207" progId="Excel.Sheet.8">
              <p:embed/>
            </p:oleObj>
          </a:graphicData>
        </a:graphic>
      </p:graphicFrame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601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6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smtClean="0"/>
              <a:t>Карта маршрутизации пациента педиатрического профиля в ГБУЗ «ДГП №58 ДЗМ»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143000" y="1295400"/>
            <a:ext cx="1447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172200" y="1371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Повторный прием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172200" y="1295400"/>
            <a:ext cx="1676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429000" y="1295400"/>
            <a:ext cx="1676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581400" y="1524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Пациент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371600" y="2362200"/>
            <a:ext cx="1295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895600" y="2362200"/>
            <a:ext cx="1981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5029200" y="2362200"/>
            <a:ext cx="1676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7086600" y="2362200"/>
            <a:ext cx="16764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1371600" y="24384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Через    инфоматы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971800" y="2362200"/>
            <a:ext cx="1905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Через портал госуслуг </a:t>
            </a:r>
            <a:r>
              <a:rPr lang="en-US"/>
              <a:t>www.pgu.mos.ru</a:t>
            </a:r>
            <a:endParaRPr lang="ru-RU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105400" y="2438400"/>
            <a:ext cx="1616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По телефону</a:t>
            </a:r>
            <a:r>
              <a:rPr lang="ru-RU" sz="1400"/>
              <a:t> </a:t>
            </a:r>
          </a:p>
          <a:p>
            <a:r>
              <a:rPr lang="ru-RU" sz="1400" b="1"/>
              <a:t>8-495-758-00-83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162800" y="2514600"/>
            <a:ext cx="161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Через регистратуру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685800" y="3657600"/>
            <a:ext cx="3657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4953000" y="3657600"/>
            <a:ext cx="3657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685800" y="4495800"/>
            <a:ext cx="3657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4953000" y="4495800"/>
            <a:ext cx="3657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533400" y="5257800"/>
            <a:ext cx="7848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1143000" y="1371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Повторный прием</a:t>
            </a: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533400" y="6096000"/>
            <a:ext cx="7848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609600" y="61722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Плановое обследование и лечение в условиях учреждений 3 уровня</a:t>
            </a: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 flipH="1">
            <a:off x="5105400" y="16764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>
            <a:off x="152400" y="3962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 flipV="1">
            <a:off x="152400" y="1676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flipH="1">
            <a:off x="152400" y="1676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609600" y="5257800"/>
            <a:ext cx="7620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Врачи специалисты учреждений 2 уровня (первичная специализация медико-санитарная помощь, консультативно-диагностическое обеспечение.)</a:t>
            </a:r>
          </a:p>
          <a:p>
            <a:pPr algn="ctr">
              <a:spcBef>
                <a:spcPct val="50000"/>
              </a:spcBef>
            </a:pPr>
            <a:r>
              <a:rPr lang="ru-RU" sz="1200" b="1"/>
              <a:t>Лабороторно-инструментальные исследования учреждения 2 уровня.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762000" y="3694113"/>
            <a:ext cx="3505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Прием врача-педиатра участкового учреждения 1 уровня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4953000" y="36576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Врачи специалисты учреждений 1 уровня, доступные для самозаписи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990600" y="4572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Лабораторно инструментальные исследования учреждения 1 уровня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4953000" y="4495800"/>
            <a:ext cx="3581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Врачи-специалисты 1 уровня, доступные по направлениям врачей педиатров и других врачей специалистов</a:t>
            </a:r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8382000" y="5562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V="1">
            <a:off x="8915400" y="167640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7848600" y="16764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8610600" y="4800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>
            <a:off x="8610600" y="3886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9" name="Line 39"/>
          <p:cNvSpPr>
            <a:spLocks noChangeShapeType="1"/>
          </p:cNvSpPr>
          <p:nvPr/>
        </p:nvSpPr>
        <p:spPr bwMode="auto">
          <a:xfrm>
            <a:off x="1752600" y="4343400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 flipV="1">
            <a:off x="1752600" y="4191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>
            <a:off x="3200400" y="4343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2" name="Line 42"/>
          <p:cNvSpPr>
            <a:spLocks noChangeShapeType="1"/>
          </p:cNvSpPr>
          <p:nvPr/>
        </p:nvSpPr>
        <p:spPr bwMode="auto">
          <a:xfrm flipV="1">
            <a:off x="6858000" y="4191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3" name="Line 43"/>
          <p:cNvSpPr>
            <a:spLocks noChangeShapeType="1"/>
          </p:cNvSpPr>
          <p:nvPr/>
        </p:nvSpPr>
        <p:spPr bwMode="auto">
          <a:xfrm>
            <a:off x="6019800" y="4343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4" name="Line 44"/>
          <p:cNvSpPr>
            <a:spLocks noChangeShapeType="1"/>
          </p:cNvSpPr>
          <p:nvPr/>
        </p:nvSpPr>
        <p:spPr bwMode="auto">
          <a:xfrm flipV="1">
            <a:off x="5562600" y="5105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5" name="Line 45"/>
          <p:cNvSpPr>
            <a:spLocks noChangeShapeType="1"/>
          </p:cNvSpPr>
          <p:nvPr/>
        </p:nvSpPr>
        <p:spPr bwMode="auto">
          <a:xfrm>
            <a:off x="7315200" y="5105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6" name="Line 46"/>
          <p:cNvSpPr>
            <a:spLocks noChangeShapeType="1"/>
          </p:cNvSpPr>
          <p:nvPr/>
        </p:nvSpPr>
        <p:spPr bwMode="auto">
          <a:xfrm>
            <a:off x="4572000" y="594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27" name="Line 47"/>
          <p:cNvSpPr>
            <a:spLocks noChangeShapeType="1"/>
          </p:cNvSpPr>
          <p:nvPr/>
        </p:nvSpPr>
        <p:spPr bwMode="auto">
          <a:xfrm>
            <a:off x="1752600" y="350520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8" name="Line 48"/>
          <p:cNvSpPr>
            <a:spLocks noChangeShapeType="1"/>
          </p:cNvSpPr>
          <p:nvPr/>
        </p:nvSpPr>
        <p:spPr bwMode="auto">
          <a:xfrm flipV="1">
            <a:off x="1752600" y="3124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9" name="Line 49"/>
          <p:cNvSpPr>
            <a:spLocks noChangeShapeType="1"/>
          </p:cNvSpPr>
          <p:nvPr/>
        </p:nvSpPr>
        <p:spPr bwMode="auto">
          <a:xfrm flipV="1">
            <a:off x="8001000" y="3352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30" name="Line 50"/>
          <p:cNvSpPr>
            <a:spLocks noChangeShapeType="1"/>
          </p:cNvSpPr>
          <p:nvPr/>
        </p:nvSpPr>
        <p:spPr bwMode="auto">
          <a:xfrm flipV="1">
            <a:off x="3886200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31" name="Line 51"/>
          <p:cNvSpPr>
            <a:spLocks noChangeShapeType="1"/>
          </p:cNvSpPr>
          <p:nvPr/>
        </p:nvSpPr>
        <p:spPr bwMode="auto">
          <a:xfrm flipV="1">
            <a:off x="5867400" y="3200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32" name="Line 52"/>
          <p:cNvSpPr>
            <a:spLocks noChangeShapeType="1"/>
          </p:cNvSpPr>
          <p:nvPr/>
        </p:nvSpPr>
        <p:spPr bwMode="auto">
          <a:xfrm>
            <a:off x="2971800" y="3505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33" name="Line 53"/>
          <p:cNvSpPr>
            <a:spLocks noChangeShapeType="1"/>
          </p:cNvSpPr>
          <p:nvPr/>
        </p:nvSpPr>
        <p:spPr bwMode="auto">
          <a:xfrm>
            <a:off x="6629400" y="3505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34" name="Line 54"/>
          <p:cNvSpPr>
            <a:spLocks noChangeShapeType="1"/>
          </p:cNvSpPr>
          <p:nvPr/>
        </p:nvSpPr>
        <p:spPr bwMode="auto">
          <a:xfrm>
            <a:off x="1752600" y="2209800"/>
            <a:ext cx="632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>
            <a:off x="4343400" y="2057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>
            <a:off x="1752600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37" name="Line 57"/>
          <p:cNvSpPr>
            <a:spLocks noChangeShapeType="1"/>
          </p:cNvSpPr>
          <p:nvPr/>
        </p:nvSpPr>
        <p:spPr bwMode="auto">
          <a:xfrm>
            <a:off x="3962400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38" name="Line 58"/>
          <p:cNvSpPr>
            <a:spLocks noChangeShapeType="1"/>
          </p:cNvSpPr>
          <p:nvPr/>
        </p:nvSpPr>
        <p:spPr bwMode="auto">
          <a:xfrm>
            <a:off x="5791200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39" name="Line 59"/>
          <p:cNvSpPr>
            <a:spLocks noChangeShapeType="1"/>
          </p:cNvSpPr>
          <p:nvPr/>
        </p:nvSpPr>
        <p:spPr bwMode="auto">
          <a:xfrm>
            <a:off x="8077200" y="2209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40" name="Rectangle 8"/>
          <p:cNvSpPr>
            <a:spLocks noChangeArrowheads="1"/>
          </p:cNvSpPr>
          <p:nvPr/>
        </p:nvSpPr>
        <p:spPr bwMode="auto">
          <a:xfrm>
            <a:off x="228600" y="2362200"/>
            <a:ext cx="1066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41" name="Text Box 12"/>
          <p:cNvSpPr txBox="1">
            <a:spLocks noChangeArrowheads="1"/>
          </p:cNvSpPr>
          <p:nvPr/>
        </p:nvSpPr>
        <p:spPr bwMode="auto">
          <a:xfrm>
            <a:off x="152400" y="23622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Моб. Прилож.</a:t>
            </a:r>
          </a:p>
        </p:txBody>
      </p:sp>
      <p:sp>
        <p:nvSpPr>
          <p:cNvPr id="20542" name="Line 56"/>
          <p:cNvSpPr>
            <a:spLocks noChangeShapeType="1"/>
          </p:cNvSpPr>
          <p:nvPr/>
        </p:nvSpPr>
        <p:spPr bwMode="auto">
          <a:xfrm flipH="1">
            <a:off x="685800" y="22098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 	</a:t>
            </a:r>
            <a:r>
              <a:rPr lang="ru-RU" sz="3200" b="1"/>
              <a:t>В амбулаторном центре существуют большие возможности по профилактики и реабилитации часто болеющих детей  и с хронической патологией.</a:t>
            </a:r>
          </a:p>
          <a:p>
            <a:r>
              <a:rPr lang="ru-RU" sz="1600"/>
              <a:t>	</a:t>
            </a:r>
          </a:p>
          <a:p>
            <a:r>
              <a:rPr lang="ru-RU" sz="3200"/>
              <a:t>Отделение медицинской реабилитации и Дневной стационар ( ФТО, ЛФК; кабинеты: массажа, водолечения, климатотерапии (соляная комната).</a:t>
            </a:r>
          </a:p>
          <a:p>
            <a:endParaRPr lang="ru-RU" sz="1600"/>
          </a:p>
          <a:p>
            <a:endParaRPr lang="ru-RU" sz="1600"/>
          </a:p>
          <a:p>
            <a:endParaRPr lang="ru-RU" sz="1600"/>
          </a:p>
          <a:p>
            <a:endParaRPr lang="ru-RU" sz="1600"/>
          </a:p>
          <a:p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142875"/>
            <a:ext cx="8572500" cy="117157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Состав Амбулаторного центра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ГБУЗ ДГП №58 ДЗМ</a:t>
            </a:r>
          </a:p>
        </p:txBody>
      </p:sp>
      <p:sp>
        <p:nvSpPr>
          <p:cNvPr id="5123" name="TextBox 17"/>
          <p:cNvSpPr txBox="1">
            <a:spLocks noChangeArrowheads="1"/>
          </p:cNvSpPr>
          <p:nvPr/>
        </p:nvSpPr>
        <p:spPr bwMode="auto">
          <a:xfrm>
            <a:off x="3352800" y="3733800"/>
            <a:ext cx="357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ГБУЗ ДГП № 58 ДЗМ</a:t>
            </a:r>
          </a:p>
        </p:txBody>
      </p:sp>
      <p:sp>
        <p:nvSpPr>
          <p:cNvPr id="5124" name="TextBox 19"/>
          <p:cNvSpPr txBox="1">
            <a:spLocks noChangeArrowheads="1"/>
          </p:cNvSpPr>
          <p:nvPr/>
        </p:nvSpPr>
        <p:spPr bwMode="auto">
          <a:xfrm>
            <a:off x="6248400" y="6156325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ГБУЗ ДГП № 58 ДЗМ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Филиал №3 (ДГП №36)</a:t>
            </a:r>
          </a:p>
        </p:txBody>
      </p:sp>
      <p:sp>
        <p:nvSpPr>
          <p:cNvPr id="5125" name="TextBox 20"/>
          <p:cNvSpPr txBox="1">
            <a:spLocks noChangeArrowheads="1"/>
          </p:cNvSpPr>
          <p:nvPr/>
        </p:nvSpPr>
        <p:spPr bwMode="auto">
          <a:xfrm>
            <a:off x="3200400" y="6156325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ГБУЗ ДГП № 58 ДЗМ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Филиал №2 (ДГП №74)</a:t>
            </a:r>
          </a:p>
        </p:txBody>
      </p:sp>
      <p:pic>
        <p:nvPicPr>
          <p:cNvPr id="5126" name="Picture 19" descr="0 (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572000"/>
            <a:ext cx="26670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0" descr="0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2667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1" descr="0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648200"/>
            <a:ext cx="26670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Line 22"/>
          <p:cNvSpPr>
            <a:spLocks noChangeShapeType="1"/>
          </p:cNvSpPr>
          <p:nvPr/>
        </p:nvSpPr>
        <p:spPr bwMode="auto">
          <a:xfrm flipH="1">
            <a:off x="1676400" y="3657600"/>
            <a:ext cx="1143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0" name="Line 23"/>
          <p:cNvSpPr>
            <a:spLocks noChangeShapeType="1"/>
          </p:cNvSpPr>
          <p:nvPr/>
        </p:nvSpPr>
        <p:spPr bwMode="auto">
          <a:xfrm>
            <a:off x="6400800" y="3657600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1" name="Line 25"/>
          <p:cNvSpPr>
            <a:spLocks noChangeShapeType="1"/>
          </p:cNvSpPr>
          <p:nvPr/>
        </p:nvSpPr>
        <p:spPr bwMode="auto">
          <a:xfrm>
            <a:off x="45720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2" name="TextBox 19"/>
          <p:cNvSpPr txBox="1">
            <a:spLocks noChangeArrowheads="1"/>
          </p:cNvSpPr>
          <p:nvPr/>
        </p:nvSpPr>
        <p:spPr bwMode="auto">
          <a:xfrm>
            <a:off x="0" y="6149975"/>
            <a:ext cx="304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ГБУЗ ДГП № 58 ДЗМ</a:t>
            </a:r>
          </a:p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Филиал №1 (ДГП №109)</a:t>
            </a:r>
          </a:p>
        </p:txBody>
      </p:sp>
      <p:pic>
        <p:nvPicPr>
          <p:cNvPr id="5133" name="Picture 8" descr="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219200"/>
            <a:ext cx="5029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SC_0010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276600"/>
            <a:ext cx="4495800" cy="3581400"/>
          </a:xfrm>
          <a:noFill/>
        </p:spPr>
      </p:pic>
      <p:pic>
        <p:nvPicPr>
          <p:cNvPr id="22531" name="Picture 3" descr="C:\Users\User\Downloads\DSC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91200" y="0"/>
          <a:ext cx="335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Дневной стационар</a:t>
                      </a:r>
                      <a:endParaRPr lang="ru-RU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38" name="Picture 10" descr="C:\Users\User\Desktop\Фото\SDC11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C:\Users\User\Desktop\Фото\SDC11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572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DSC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4648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F:\DSC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581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F:\DSC_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F:\DSC_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2217738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F:\DSC_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3888" y="0"/>
            <a:ext cx="21701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6" descr="SDC116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7" descr="SDC11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25" y="0"/>
            <a:ext cx="45878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8" descr="SDC1166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11480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9" descr="SDC116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65760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4114800" y="3657600"/>
            <a:ext cx="1905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Отделение</a:t>
            </a:r>
          </a:p>
          <a:p>
            <a:pPr algn="ctr"/>
            <a:r>
              <a:rPr lang="ru-RU"/>
              <a:t>Реабилитации –филиал№1</a:t>
            </a:r>
          </a:p>
          <a:p>
            <a:pPr algn="ctr"/>
            <a:r>
              <a:rPr lang="ru-RU"/>
              <a:t>ГБУЗ «ДГП №58 ДЗМ»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6425" cy="13716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Для улучшения доступности оказания первичной медико-санитарной помощи: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феврале 2015 г. открыты кабинеты «Здоровое Детство»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85800" y="2362200"/>
            <a:ext cx="78486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Задачи Службы </a:t>
            </a:r>
            <a:br>
              <a:rPr lang="ru-RU" sz="2400" b="1" dirty="0"/>
            </a:br>
            <a:r>
              <a:rPr lang="ru-RU" sz="2400" b="1" dirty="0"/>
              <a:t>«Здоровое Детство»</a:t>
            </a:r>
          </a:p>
          <a:p>
            <a:pPr algn="ctr"/>
            <a:endParaRPr lang="ru-RU" sz="2400" dirty="0"/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Обеспечение доступности медицинской помощи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Разделение потоков пациентов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Минимизация ожидания сроков приема врача-педиатра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Повышение эффективности использования времени врача-педиатра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Повышение качества предоставляемых услуг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 descr="SDC116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450" y="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5" descr="SDC116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528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6"/>
          <p:cNvSpPr>
            <a:spLocks noChangeArrowheads="1"/>
          </p:cNvSpPr>
          <p:nvPr/>
        </p:nvSpPr>
        <p:spPr bwMode="auto">
          <a:xfrm>
            <a:off x="990600" y="4549775"/>
            <a:ext cx="7924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/>
              <a:t>Осмотр пациента</a:t>
            </a:r>
          </a:p>
          <a:p>
            <a:pPr>
              <a:buFont typeface="Wingdings" pitchFamily="2" charset="2"/>
              <a:buChar char="Ø"/>
            </a:pPr>
            <a:r>
              <a:rPr lang="ru-RU" sz="2200"/>
              <a:t>Оценка состояния здоровья</a:t>
            </a:r>
          </a:p>
          <a:p>
            <a:pPr>
              <a:buFont typeface="Wingdings" pitchFamily="2" charset="2"/>
              <a:buChar char="Ø"/>
            </a:pPr>
            <a:r>
              <a:rPr lang="ru-RU" sz="2200"/>
              <a:t>Интерпретация результатов анализов</a:t>
            </a:r>
          </a:p>
          <a:p>
            <a:pPr>
              <a:buFont typeface="Wingdings" pitchFamily="2" charset="2"/>
              <a:buChar char="Ø"/>
            </a:pPr>
            <a:r>
              <a:rPr lang="ru-RU" sz="2200"/>
              <a:t>Выдача справок при оформлении ребенка ДОУ, спортивную секцию, бассейн, перед госпитализацией</a:t>
            </a:r>
          </a:p>
          <a:p>
            <a:pPr>
              <a:buFont typeface="Wingdings" pitchFamily="2" charset="2"/>
              <a:buChar char="Ø"/>
            </a:pPr>
            <a:r>
              <a:rPr lang="ru-RU" sz="2200"/>
              <a:t>Выписка рецептов на МРП</a:t>
            </a:r>
          </a:p>
        </p:txBody>
      </p:sp>
      <p:sp>
        <p:nvSpPr>
          <p:cNvPr id="26629" name="Прямоугольник 7"/>
          <p:cNvSpPr>
            <a:spLocks noChangeArrowheads="1"/>
          </p:cNvSpPr>
          <p:nvPr/>
        </p:nvSpPr>
        <p:spPr bwMode="auto">
          <a:xfrm>
            <a:off x="3581400" y="3581400"/>
            <a:ext cx="2057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/>
              <a:t>Проводится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8699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/>
              <a:t>Организован кабинет «Дежурного врача»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1371600"/>
            <a:ext cx="82264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622300" indent="-177800" algn="just">
              <a:spcAft>
                <a:spcPts val="420"/>
              </a:spcAft>
            </a:pPr>
            <a:r>
              <a:rPr lang="ru" sz="2000" b="1" dirty="0" smtClean="0">
                <a:latin typeface="Arial"/>
              </a:rPr>
              <a:t>Функции кабинета дежурного врача</a:t>
            </a:r>
          </a:p>
          <a:p>
            <a:pPr marL="622300" indent="-177800" algn="just">
              <a:spcAft>
                <a:spcPts val="1890"/>
              </a:spcAft>
            </a:pPr>
            <a:r>
              <a:rPr lang="ru" sz="1700" dirty="0" smtClean="0">
                <a:latin typeface="Arial"/>
              </a:rPr>
              <a:t>(согласно приказа ДЗМ №200 от 13.03.2015г):</a:t>
            </a:r>
          </a:p>
          <a:p>
            <a:pPr marL="622300" indent="-177800" algn="just">
              <a:lnSpc>
                <a:spcPts val="2160"/>
              </a:lnSpc>
            </a:pPr>
            <a:r>
              <a:rPr lang="ru" sz="1700" dirty="0" smtClean="0">
                <a:latin typeface="Arial"/>
              </a:rPr>
              <a:t>■    Необходимость оказания неотложной или экстренной помощи;</a:t>
            </a:r>
          </a:p>
          <a:p>
            <a:pPr marL="622300" marR="88900" indent="-177800" algn="just">
              <a:lnSpc>
                <a:spcPts val="2160"/>
              </a:lnSpc>
            </a:pPr>
            <a:r>
              <a:rPr lang="ru" sz="1700" dirty="0" smtClean="0">
                <a:latin typeface="Arial"/>
              </a:rPr>
              <a:t>■    Отсутствие свободных интервалов для предварительной записи к врачу-терапевту на текущий или следующий день;</a:t>
            </a:r>
          </a:p>
          <a:p>
            <a:pPr marL="622300" indent="-177800" algn="just">
              <a:lnSpc>
                <a:spcPts val="2160"/>
              </a:lnSpc>
            </a:pPr>
            <a:r>
              <a:rPr lang="ru" sz="1700" dirty="0" smtClean="0">
                <a:latin typeface="Arial"/>
              </a:rPr>
              <a:t>■    Обращение пациента по направлению дежурного администратора;</a:t>
            </a:r>
          </a:p>
          <a:p>
            <a:pPr marL="622300" marR="88900" indent="-177800" algn="just">
              <a:lnSpc>
                <a:spcPts val="2160"/>
              </a:lnSpc>
            </a:pPr>
            <a:r>
              <a:rPr lang="ru" sz="1700" dirty="0" smtClean="0">
                <a:latin typeface="Arial"/>
              </a:rPr>
              <a:t>■    Обращение пациента, имеющего право на внеочередное обслуживание в соответствии с законодательством Российской Федерации и города Москвы;</a:t>
            </a:r>
          </a:p>
          <a:p>
            <a:pPr marL="622300" marR="88900" indent="-177800" algn="just">
              <a:lnSpc>
                <a:spcPts val="2160"/>
              </a:lnSpc>
            </a:pPr>
            <a:r>
              <a:rPr lang="ru" sz="1700" dirty="0" smtClean="0">
                <a:latin typeface="Arial"/>
              </a:rPr>
              <a:t>■    Обращение пациента, выписанного из медицинской организации, оказывающей стационарную медицинскую помощь;</a:t>
            </a:r>
          </a:p>
          <a:p>
            <a:pPr marL="622300" marR="88900" indent="-177800" algn="just">
              <a:lnSpc>
                <a:spcPts val="2160"/>
              </a:lnSpc>
            </a:pPr>
            <a:r>
              <a:rPr lang="ru" sz="1700" dirty="0" smtClean="0">
                <a:latin typeface="Arial"/>
              </a:rPr>
              <a:t>■    Обращение пациента с листком нетрудоспособности, выданным в другой медицинской организации.</a:t>
            </a:r>
            <a:endParaRPr lang="ru" sz="170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1066800"/>
            <a:ext cx="8991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254000" marR="342900" indent="-177800">
              <a:lnSpc>
                <a:spcPts val="2160"/>
              </a:lnSpc>
            </a:pPr>
            <a:r>
              <a:rPr lang="ru" dirty="0" smtClean="0">
                <a:latin typeface="Arial"/>
              </a:rPr>
              <a:t>■</a:t>
            </a:r>
            <a:r>
              <a:rPr lang="ru" b="1" dirty="0" smtClean="0">
                <a:latin typeface="Arial"/>
              </a:rPr>
              <a:t>    Место размещения: </a:t>
            </a:r>
            <a:r>
              <a:rPr lang="ru" dirty="0" smtClean="0">
                <a:latin typeface="Arial"/>
              </a:rPr>
              <a:t>1 этаж - кабинет выделен для приема дежурного врача.</a:t>
            </a:r>
          </a:p>
          <a:p>
            <a:pPr marL="254000" marR="342900" indent="-177800">
              <a:lnSpc>
                <a:spcPts val="2160"/>
              </a:lnSpc>
            </a:pPr>
            <a:endParaRPr lang="ru" dirty="0" smtClean="0">
              <a:latin typeface="Arial"/>
            </a:endParaRPr>
          </a:p>
          <a:p>
            <a:pPr marL="76200" indent="0" algn="just">
              <a:lnSpc>
                <a:spcPts val="2160"/>
              </a:lnSpc>
            </a:pPr>
            <a:r>
              <a:rPr lang="ru" b="1" dirty="0" smtClean="0">
                <a:latin typeface="Arial"/>
              </a:rPr>
              <a:t>■    Время приема: ежедневно </a:t>
            </a:r>
            <a:r>
              <a:rPr lang="ru" dirty="0" smtClean="0">
                <a:latin typeface="Arial"/>
              </a:rPr>
              <a:t>– Понедельник -</a:t>
            </a:r>
            <a:r>
              <a:rPr lang="ru" baseline="0" dirty="0" smtClean="0">
                <a:latin typeface="Arial"/>
              </a:rPr>
              <a:t> Пятница с 8.00 до 20.00</a:t>
            </a:r>
          </a:p>
          <a:p>
            <a:pPr marL="76200" indent="0" algn="just">
              <a:lnSpc>
                <a:spcPts val="2160"/>
              </a:lnSpc>
            </a:pPr>
            <a:r>
              <a:rPr lang="ru" baseline="0" dirty="0" smtClean="0">
                <a:latin typeface="Arial"/>
              </a:rPr>
              <a:t>                                                                                   Суббота с 9.00 – 15.00</a:t>
            </a:r>
            <a:endParaRPr lang="ru" dirty="0" smtClean="0">
              <a:latin typeface="Arial"/>
            </a:endParaRPr>
          </a:p>
          <a:p>
            <a:pPr marL="76200" indent="0" algn="just">
              <a:lnSpc>
                <a:spcPts val="2160"/>
              </a:lnSpc>
            </a:pPr>
            <a:r>
              <a:rPr lang="ru" dirty="0" smtClean="0">
                <a:latin typeface="Arial"/>
              </a:rPr>
              <a:t>■    В кабинете принимает</a:t>
            </a:r>
          </a:p>
          <a:p>
            <a:pPr marL="520700" marR="482600" indent="-266700">
              <a:lnSpc>
                <a:spcPts val="2160"/>
              </a:lnSpc>
            </a:pPr>
            <a:r>
              <a:rPr lang="ru" b="1" dirty="0" smtClean="0">
                <a:latin typeface="Arial"/>
              </a:rPr>
              <a:t>—    Врач-педиатр </a:t>
            </a:r>
            <a:r>
              <a:rPr lang="ru" dirty="0" smtClean="0">
                <a:latin typeface="Arial"/>
              </a:rPr>
              <a:t>на </a:t>
            </a:r>
            <a:r>
              <a:rPr lang="ru" b="1" dirty="0" smtClean="0">
                <a:latin typeface="Arial"/>
              </a:rPr>
              <a:t>постоянной основе.</a:t>
            </a:r>
            <a:endParaRPr lang="ru" b="1" baseline="0" dirty="0" smtClean="0">
              <a:latin typeface="Arial"/>
            </a:endParaRPr>
          </a:p>
          <a:p>
            <a:pPr marL="520700" marR="482600" indent="-266700">
              <a:lnSpc>
                <a:spcPts val="2160"/>
              </a:lnSpc>
            </a:pPr>
            <a:r>
              <a:rPr lang="ru-RU" b="0" baseline="0" dirty="0" smtClean="0">
                <a:latin typeface="Arial"/>
              </a:rPr>
              <a:t>З</a:t>
            </a:r>
            <a:r>
              <a:rPr lang="ru" b="0" baseline="0" dirty="0" smtClean="0">
                <a:latin typeface="Arial"/>
              </a:rPr>
              <a:t>апись на прием по живой очереди т.е. </a:t>
            </a:r>
            <a:r>
              <a:rPr lang="ru-RU" b="0" baseline="0" dirty="0" err="1" smtClean="0">
                <a:latin typeface="Arial"/>
              </a:rPr>
              <a:t>д</a:t>
            </a:r>
            <a:r>
              <a:rPr lang="ru" b="0" baseline="0" dirty="0" smtClean="0">
                <a:latin typeface="Arial"/>
              </a:rPr>
              <a:t>ень в день.</a:t>
            </a:r>
          </a:p>
          <a:p>
            <a:pPr marL="520700" marR="482600" indent="-266700">
              <a:lnSpc>
                <a:spcPts val="2160"/>
              </a:lnSpc>
            </a:pPr>
            <a:endParaRPr lang="ru" b="0" dirty="0" smtClean="0">
              <a:latin typeface="Arial"/>
            </a:endParaRPr>
          </a:p>
          <a:p>
            <a:pPr marL="254000" marR="1130300" indent="-177800">
              <a:lnSpc>
                <a:spcPts val="2232"/>
              </a:lnSpc>
            </a:pPr>
            <a:r>
              <a:rPr lang="ru" dirty="0" smtClean="0">
                <a:latin typeface="Arial"/>
              </a:rPr>
              <a:t>■    Запись пациента фиксируется в ЕМИАС, через который можно записаться на:</a:t>
            </a:r>
          </a:p>
          <a:p>
            <a:pPr marL="254000" indent="0" algn="just">
              <a:lnSpc>
                <a:spcPts val="2472"/>
              </a:lnSpc>
            </a:pPr>
            <a:r>
              <a:rPr lang="ru" dirty="0" smtClean="0">
                <a:latin typeface="Arial"/>
              </a:rPr>
              <a:t>—    Прием к специалистам</a:t>
            </a:r>
          </a:p>
          <a:p>
            <a:pPr marL="254000" indent="0" algn="just">
              <a:lnSpc>
                <a:spcPts val="2472"/>
              </a:lnSpc>
            </a:pPr>
            <a:r>
              <a:rPr lang="ru" dirty="0" smtClean="0">
                <a:latin typeface="Arial"/>
              </a:rPr>
              <a:t>—    Исследования</a:t>
            </a:r>
          </a:p>
          <a:p>
            <a:pPr marL="254000" indent="0" algn="just">
              <a:lnSpc>
                <a:spcPts val="2472"/>
              </a:lnSpc>
            </a:pPr>
            <a:endParaRPr lang="ru" dirty="0" smtClean="0">
              <a:latin typeface="Arial"/>
            </a:endParaRPr>
          </a:p>
          <a:p>
            <a:pPr marL="76200" indent="0" algn="just">
              <a:lnSpc>
                <a:spcPts val="2472"/>
              </a:lnSpc>
            </a:pPr>
            <a:r>
              <a:rPr lang="ru" dirty="0" smtClean="0">
                <a:latin typeface="Arial"/>
              </a:rPr>
              <a:t>■    Выписывается минимум направлений </a:t>
            </a:r>
            <a:r>
              <a:rPr lang="en-US" dirty="0" smtClean="0">
                <a:latin typeface="Arial"/>
              </a:rPr>
              <a:t>(OAK, </a:t>
            </a:r>
            <a:r>
              <a:rPr lang="ru" dirty="0" smtClean="0">
                <a:latin typeface="Arial"/>
              </a:rPr>
              <a:t>ОАМ, Б/Х)</a:t>
            </a:r>
            <a:endParaRPr lang="ru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DC1211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05200" cy="3733800"/>
          </a:xfrm>
          <a:prstGeom prst="rect">
            <a:avLst/>
          </a:prstGeom>
        </p:spPr>
      </p:pic>
      <p:pic>
        <p:nvPicPr>
          <p:cNvPr id="11" name="Рисунок 10" descr="SDC12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0"/>
            <a:ext cx="5334000" cy="3581400"/>
          </a:xfrm>
          <a:prstGeom prst="rect">
            <a:avLst/>
          </a:prstGeom>
        </p:spPr>
      </p:pic>
      <p:pic>
        <p:nvPicPr>
          <p:cNvPr id="13" name="Рисунок 12" descr="IMG_1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3810000"/>
            <a:ext cx="3048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381000"/>
            <a:ext cx="8226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/>
              <a:t>Изменение графика работы поликлиники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04800" y="1542871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dirty="0" smtClean="0"/>
              <a:t>Увеличено время работы поликлиники с 8.00 до 20.00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dirty="0" smtClean="0"/>
              <a:t>Увеличены часы приема врачей-педиатров в поликлинике до 4-х часов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dirty="0" smtClean="0"/>
              <a:t>Увеличено время работы лаборатории по приему населения с 8.00 – 12.00</a:t>
            </a:r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6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Работает «Комната здорового ребёнка»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Открыта «Комната для кормления</a:t>
            </a:r>
            <a:r>
              <a:rPr kumimoji="0" lang="ru-RU" sz="2800" b="1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ребёнка»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baseline="0" noProof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В свободном доступе для родителей в часы работы поликлиники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Оснащена наглядной информацией по физическому и психомоторному развитию ребёнка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DC12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429000"/>
            <a:ext cx="4648200" cy="3429000"/>
          </a:xfrm>
          <a:prstGeom prst="rect">
            <a:avLst/>
          </a:prstGeom>
        </p:spPr>
      </p:pic>
      <p:pic>
        <p:nvPicPr>
          <p:cNvPr id="12" name="Рисунок 11" descr="SDC12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495800" cy="3429000"/>
          </a:xfrm>
          <a:prstGeom prst="rect">
            <a:avLst/>
          </a:prstGeom>
        </p:spPr>
      </p:pic>
      <p:pic>
        <p:nvPicPr>
          <p:cNvPr id="13" name="Рисунок 12" descr="SDC12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95800" cy="3429000"/>
          </a:xfrm>
          <a:prstGeom prst="rect">
            <a:avLst/>
          </a:prstGeom>
        </p:spPr>
      </p:pic>
      <p:pic>
        <p:nvPicPr>
          <p:cNvPr id="14" name="Рисунок 13" descr="SDC12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0"/>
            <a:ext cx="46482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6425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/>
              <a:t>Развитие материально-технической базы учреждения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idx="1"/>
          </p:nvPr>
        </p:nvSpPr>
        <p:spPr>
          <a:xfrm>
            <a:off x="455613" y="1981200"/>
            <a:ext cx="8226425" cy="862013"/>
          </a:xfr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Капитальный ремонт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ДГП 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58 (площадь здания 5 744,9 кв.м., прилегающая территория 1 542 кв.м.)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2012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г.,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этап – окончание - апрель 2014 г. (благоустройство территории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</p:txBody>
      </p:sp>
      <p:sp>
        <p:nvSpPr>
          <p:cNvPr id="6148" name="Прямоугольник 5"/>
          <p:cNvSpPr>
            <a:spLocks noChangeArrowheads="1"/>
          </p:cNvSpPr>
          <p:nvPr/>
        </p:nvSpPr>
        <p:spPr bwMode="auto">
          <a:xfrm>
            <a:off x="685800" y="990600"/>
            <a:ext cx="762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Работы по капитальному и текущему ремонту</a:t>
            </a:r>
          </a:p>
        </p:txBody>
      </p:sp>
      <p:pic>
        <p:nvPicPr>
          <p:cNvPr id="6149" name="Picture 8" descr="C:\Users\User\Desktop\Фото\SDC11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048000"/>
            <a:ext cx="325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 descr="C:\Users\User\Desktop\Фото\SDC11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48200"/>
            <a:ext cx="2743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D:\DCIM\10305_03\DSC_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263" y="4800600"/>
            <a:ext cx="31067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DC12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05200" cy="3759200"/>
          </a:xfrm>
          <a:prstGeom prst="rect">
            <a:avLst/>
          </a:prstGeom>
        </p:spPr>
      </p:pic>
      <p:pic>
        <p:nvPicPr>
          <p:cNvPr id="7" name="Рисунок 6" descr="SDC12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0"/>
            <a:ext cx="3429000" cy="3657600"/>
          </a:xfrm>
          <a:prstGeom prst="rect">
            <a:avLst/>
          </a:prstGeom>
        </p:spPr>
      </p:pic>
      <p:pic>
        <p:nvPicPr>
          <p:cNvPr id="8" name="Рисунок 7" descr="SDC12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3657600"/>
            <a:ext cx="47244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smtClean="0"/>
              <a:t>Современная информационная система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4133850"/>
            <a:ext cx="8153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/>
              <a:t>с</a:t>
            </a:r>
            <a:r>
              <a:rPr lang="ru-RU" sz="1600" dirty="0" smtClean="0"/>
              <a:t> </a:t>
            </a:r>
            <a:r>
              <a:rPr lang="ru-RU" sz="1600" dirty="0"/>
              <a:t>2012 г. Установлена система «Электронная регистратура» Управление Потоками Пациентов (далее СУПП ЕМИАС) во всех детских ЛПУ .</a:t>
            </a:r>
          </a:p>
          <a:p>
            <a:pPr algn="ctr">
              <a:spcBef>
                <a:spcPct val="50000"/>
              </a:spcBef>
            </a:pPr>
            <a:r>
              <a:rPr lang="ru-RU" sz="1600" dirty="0"/>
              <a:t>с</a:t>
            </a:r>
            <a:r>
              <a:rPr lang="ru-RU" sz="1600" dirty="0" smtClean="0"/>
              <a:t> </a:t>
            </a:r>
            <a:r>
              <a:rPr lang="ru-RU" sz="1600" dirty="0"/>
              <a:t>2014 г.  завершено оснащения рабочих мест врачей компьютерной техникой в ГБУЗ «ДГП №58 ДЗМ» (после капитального ремонта)</a:t>
            </a:r>
          </a:p>
          <a:p>
            <a:pPr algn="ctr">
              <a:spcBef>
                <a:spcPct val="50000"/>
              </a:spcBef>
            </a:pPr>
            <a:endParaRPr lang="ru-RU" sz="1600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3400" y="1371600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ЭЛЕКТРОННАЯ РЕГИСТРАТУРА</a:t>
            </a:r>
          </a:p>
        </p:txBody>
      </p:sp>
      <p:pic>
        <p:nvPicPr>
          <p:cNvPr id="27653" name="Picture 5" descr="DSC_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28289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DSC_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0574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DSC_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133600"/>
            <a:ext cx="243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Доступность пациентов по </a:t>
            </a:r>
            <a:r>
              <a:rPr lang="ru-RU" sz="3200" dirty="0" err="1" smtClean="0"/>
              <a:t>самозаписи</a:t>
            </a:r>
            <a:endParaRPr lang="ru-RU" sz="3200" dirty="0"/>
          </a:p>
        </p:txBody>
      </p:sp>
      <p:pic>
        <p:nvPicPr>
          <p:cNvPr id="4" name="Рисунок 3" descr="1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09506"/>
            <a:ext cx="9156709" cy="515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600" dirty="0" smtClean="0"/>
              <a:t>Доступность пациентов в АЦ и филиалы</a:t>
            </a:r>
            <a:endParaRPr lang="ru-RU" sz="3600" dirty="0"/>
          </a:p>
        </p:txBody>
      </p:sp>
      <p:pic>
        <p:nvPicPr>
          <p:cNvPr id="29699" name="Picture 2" descr="E:\Доступность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685800" y="1219200"/>
            <a:ext cx="815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 algn="ctr"/>
            <a:r>
              <a:rPr lang="ru-RU" sz="4800" b="1">
                <a:solidFill>
                  <a:srgbClr val="CC0099"/>
                </a:solidFill>
                <a:latin typeface="Monotype Corsiva" pitchFamily="66" charset="0"/>
              </a:rPr>
              <a:t>СПАСИБО ЗА ВНИМАНИЕ!</a:t>
            </a:r>
            <a:endParaRPr lang="ru-RU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3" descr="18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200400"/>
            <a:ext cx="306705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E:\поликлиника\DSC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2838" y="0"/>
            <a:ext cx="42211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6" descr="C:\Users\User\Desktop\Доклад главного врача\Новейшие\SDC11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C:\Users\User\Desktop\фотографии\DSC_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429000"/>
            <a:ext cx="4267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 descr="C:\Users\User\Desktop\Фото\SDC11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 descr="SDC116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6" descr="SDC116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0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7" descr="SDC116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400" y="33528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8" descr="SDC116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289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2590800" y="152400"/>
            <a:ext cx="40386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Проведен косметический ремонт</a:t>
            </a:r>
          </a:p>
          <a:p>
            <a:pPr algn="ctr"/>
            <a:r>
              <a:rPr lang="ru-RU" sz="2400"/>
              <a:t>Холлов филиала №1 (ДГП№109)</a:t>
            </a:r>
          </a:p>
          <a:p>
            <a:pPr algn="ctr"/>
            <a:endParaRPr lang="ru-RU" sz="1600"/>
          </a:p>
          <a:p>
            <a:pPr algn="ctr"/>
            <a:r>
              <a:rPr lang="ru-RU" sz="2400"/>
              <a:t>Оформлены зоны комфортного пребывания пациентов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5613" y="228600"/>
            <a:ext cx="8226425" cy="586740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 2013 года отмечается укрепление материально-технической базы:  Введено в эксплуатацию 33 ед. медицинской техники стоимостью: 39 820 123 руб.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из них :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работает рентгенологический кабинет, оснащенный современным цифровым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рентгено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–диагностическим комплексом на 2 рабочих места;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работает УЗИ системы среднего  класса 3 ед. и экспертного класса 2 УЗИ системы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работает оборудование для проведения суточного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мониторирования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ЭКГ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Холтеру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суточного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мониторирования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АД;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-ЛОР установок – 3 ед.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Офтальмологических кабинетов - 2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работает мобильный комплекс Центра Здоровья для выявления группы риска по различным заболеваниям;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работает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галокамера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(соляная пещера)   предназначенная для профилактики и лечения верхних дыхательных путей,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бронхолегочной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патологии, кожных заболеваний, регуляции артериального давления,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аллергозов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полинозов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стрессов, фобий, депрессий, синдрома хронической усталости и нормализации сна.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работает кабинет аллерголога-иммунолога с широким перечнем диагностических и лечебных процедур;</a:t>
            </a:r>
          </a:p>
          <a:p>
            <a:pPr>
              <a:buFontTx/>
              <a:buChar char="-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оборудование для стерилизации (автоклавы);</a:t>
            </a:r>
          </a:p>
          <a:p>
            <a:pPr>
              <a:buFontTx/>
              <a:buChar char="-"/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 это дало возможность улучшить диагностику заболеваний, проведение лечения и реабилитации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F:\DSC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62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4" descr="F:\DSC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378200"/>
            <a:ext cx="44958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5" descr="F:\DSC_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5720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\SDC11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3800"/>
            <a:ext cx="4368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User\Desktop\Фото\SDC11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657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Users\User\Desktop\Фото\SDC1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то\SDC11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 descr="C:\Users\User\Desktop\Фото\SDC11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0"/>
            <a:ext cx="45974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C:\Users\User\Desktop\Фото\SDC11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Сетка с тень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5344</TotalTime>
  <Words>1109</Words>
  <Application>Microsoft Office PowerPoint</Application>
  <PresentationFormat>Экран (4:3)</PresentationFormat>
  <Paragraphs>171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Сетка с тенью</vt:lpstr>
      <vt:lpstr>Лист Microsoft Office Excel 97-2003</vt:lpstr>
      <vt:lpstr>Слайд 1</vt:lpstr>
      <vt:lpstr>Состав Амбулаторного центра  ГБУЗ ДГП №58 ДЗМ</vt:lpstr>
      <vt:lpstr>Развитие материально-технической базы учреждения</vt:lpstr>
      <vt:lpstr>Слайд 4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Структура заболеваемости детей с хронической патологией в 2015 году</vt:lpstr>
      <vt:lpstr>Карта маршрутизации пациента педиатрического профиля в ГБУЗ «ДГП №58 ДЗМ»</vt:lpstr>
      <vt:lpstr>Слайд 19</vt:lpstr>
      <vt:lpstr>Слайд 20</vt:lpstr>
      <vt:lpstr>Слайд 21</vt:lpstr>
      <vt:lpstr>Слайд 22</vt:lpstr>
      <vt:lpstr>Для улучшения доступности оказания первичной медико-санитарной помощи: в феврале 2015 г. открыты кабинеты «Здоровое Детство»      </vt:lpstr>
      <vt:lpstr>Слайд 24</vt:lpstr>
      <vt:lpstr>Организован кабинет «Дежурного врача»</vt:lpstr>
      <vt:lpstr>Слайд 26</vt:lpstr>
      <vt:lpstr>Слайд 27</vt:lpstr>
      <vt:lpstr>Изменение графика работы поликлиники</vt:lpstr>
      <vt:lpstr>Слайд 29</vt:lpstr>
      <vt:lpstr>Слайд 30</vt:lpstr>
      <vt:lpstr>Современная информационная система</vt:lpstr>
      <vt:lpstr>Доступность пациентов по самозаписи</vt:lpstr>
      <vt:lpstr>Доступность пациентов в АЦ и филиалы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Секретарь каб.440</dc:creator>
  <cp:lastModifiedBy>Сис.админ</cp:lastModifiedBy>
  <cp:revision>259</cp:revision>
  <cp:lastPrinted>1601-01-01T00:00:00Z</cp:lastPrinted>
  <dcterms:created xsi:type="dcterms:W3CDTF">1601-01-01T00:00:00Z</dcterms:created>
  <dcterms:modified xsi:type="dcterms:W3CDTF">2016-03-01T13:07:39Z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