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0" r:id="rId2"/>
    <p:sldMasterId id="2147483690" r:id="rId3"/>
    <p:sldMasterId id="2147483698" r:id="rId4"/>
  </p:sldMasterIdLst>
  <p:notesMasterIdLst>
    <p:notesMasterId r:id="rId31"/>
  </p:notesMasterIdLst>
  <p:sldIdLst>
    <p:sldId id="266" r:id="rId5"/>
    <p:sldId id="293" r:id="rId6"/>
    <p:sldId id="271" r:id="rId7"/>
    <p:sldId id="273" r:id="rId8"/>
    <p:sldId id="298" r:id="rId9"/>
    <p:sldId id="309" r:id="rId10"/>
    <p:sldId id="311" r:id="rId11"/>
    <p:sldId id="312" r:id="rId12"/>
    <p:sldId id="317" r:id="rId13"/>
    <p:sldId id="313" r:id="rId14"/>
    <p:sldId id="314" r:id="rId15"/>
    <p:sldId id="315" r:id="rId16"/>
    <p:sldId id="316" r:id="rId17"/>
    <p:sldId id="318" r:id="rId18"/>
    <p:sldId id="319" r:id="rId19"/>
    <p:sldId id="320" r:id="rId20"/>
    <p:sldId id="322" r:id="rId21"/>
    <p:sldId id="323" r:id="rId22"/>
    <p:sldId id="284" r:id="rId23"/>
    <p:sldId id="301" r:id="rId24"/>
    <p:sldId id="302" r:id="rId25"/>
    <p:sldId id="303" r:id="rId26"/>
    <p:sldId id="304" r:id="rId27"/>
    <p:sldId id="306" r:id="rId28"/>
    <p:sldId id="307" r:id="rId29"/>
    <p:sldId id="300" r:id="rId30"/>
  </p:sldIdLst>
  <p:sldSz cx="9144000" cy="6858000" type="screen4x3"/>
  <p:notesSz cx="6670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DB723"/>
    <a:srgbClr val="A1D228"/>
    <a:srgbClr val="9FDB3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6" autoAdjust="0"/>
    <p:restoredTop sz="94676" autoAdjust="0"/>
  </p:normalViewPr>
  <p:slideViewPr>
    <p:cSldViewPr>
      <p:cViewPr>
        <p:scale>
          <a:sx n="94" d="100"/>
          <a:sy n="94" d="100"/>
        </p:scale>
        <p:origin x="-1278" y="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90678" cy="496887"/>
          </a:xfrm>
          <a:prstGeom prst="rect">
            <a:avLst/>
          </a:prstGeom>
        </p:spPr>
        <p:txBody>
          <a:bodyPr vert="horz" lIns="92428" tIns="46214" rIns="92428" bIns="462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8439" y="1"/>
            <a:ext cx="2890678" cy="496887"/>
          </a:xfrm>
          <a:prstGeom prst="rect">
            <a:avLst/>
          </a:prstGeom>
        </p:spPr>
        <p:txBody>
          <a:bodyPr vert="horz" lIns="92428" tIns="46214" rIns="92428" bIns="46214" rtlCol="0"/>
          <a:lstStyle>
            <a:lvl1pPr algn="r">
              <a:defRPr sz="1200"/>
            </a:lvl1pPr>
          </a:lstStyle>
          <a:p>
            <a:fld id="{66899F66-B318-4BA1-B1A3-3D43DBAFD443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2950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28" tIns="46214" rIns="92428" bIns="4621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602" y="4716464"/>
            <a:ext cx="5337475" cy="4468812"/>
          </a:xfrm>
          <a:prstGeom prst="rect">
            <a:avLst/>
          </a:prstGeom>
        </p:spPr>
        <p:txBody>
          <a:bodyPr vert="horz" lIns="92428" tIns="46214" rIns="92428" bIns="4621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340"/>
            <a:ext cx="2890678" cy="496886"/>
          </a:xfrm>
          <a:prstGeom prst="rect">
            <a:avLst/>
          </a:prstGeom>
        </p:spPr>
        <p:txBody>
          <a:bodyPr vert="horz" lIns="92428" tIns="46214" rIns="92428" bIns="462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8439" y="9431340"/>
            <a:ext cx="2890678" cy="496886"/>
          </a:xfrm>
          <a:prstGeom prst="rect">
            <a:avLst/>
          </a:prstGeom>
        </p:spPr>
        <p:txBody>
          <a:bodyPr vert="horz" lIns="92428" tIns="46214" rIns="92428" bIns="46214" rtlCol="0" anchor="b"/>
          <a:lstStyle>
            <a:lvl1pPr algn="r">
              <a:defRPr sz="1200"/>
            </a:lvl1pPr>
          </a:lstStyle>
          <a:p>
            <a:fld id="{E0934CD9-B878-42BB-AC31-D37671B7C7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9293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F2BE9-F004-4249-AC83-3366C0B5C3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944000"/>
            <a:ext cx="7848000" cy="367702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48614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екст + пиктограмма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5220000" cy="1296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944000"/>
            <a:ext cx="5220000" cy="367702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61911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Подзаголовок, текст + пикт.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5220000" cy="115530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2252738"/>
            <a:ext cx="5220000" cy="3368290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803307"/>
            <a:ext cx="5220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1483123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 + пиктограмма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5220000" cy="1296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944000"/>
            <a:ext cx="5220000" cy="367702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12837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дзаголовок, текст + пикт.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5220000" cy="115530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2252738"/>
            <a:ext cx="5220000" cy="3368290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803307"/>
            <a:ext cx="5220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2280286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Текст + пиктограмма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5220000" cy="1296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944000"/>
            <a:ext cx="5220000" cy="367702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12837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Подзаголовок, текст + пикт.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5220000" cy="115530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2252738"/>
            <a:ext cx="5220000" cy="3368290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803307"/>
            <a:ext cx="5220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2280286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Текст + пиктограмма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5220000" cy="1296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944000"/>
            <a:ext cx="5220000" cy="367702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12837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Подзаголовок, текст + пикт.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5220000" cy="115530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2252738"/>
            <a:ext cx="5220000" cy="3368290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803307"/>
            <a:ext cx="5220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22802865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Текст + пиктограмма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5220000" cy="1296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944000"/>
            <a:ext cx="5220000" cy="367702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128379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Подзаголовок, текст + пикт.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5220000" cy="115530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2252738"/>
            <a:ext cx="5220000" cy="3368290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803307"/>
            <a:ext cx="5220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2280286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7848000" cy="115530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F2BE9-F004-4249-AC83-3366C0B5C3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2252737"/>
            <a:ext cx="7848000" cy="3368290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Текст 2"/>
          <p:cNvSpPr>
            <a:spLocks noGrp="1"/>
          </p:cNvSpPr>
          <p:nvPr>
            <p:ph type="body" idx="14" hasCustomPrompt="1"/>
          </p:nvPr>
        </p:nvSpPr>
        <p:spPr>
          <a:xfrm>
            <a:off x="648001" y="1803306"/>
            <a:ext cx="7848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4224071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Текст + пиктограмма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5220000" cy="1296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944000"/>
            <a:ext cx="5220000" cy="367702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128379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Подзаголовок, текст + пикт.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5220000" cy="115530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2252738"/>
            <a:ext cx="5220000" cy="3368290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803307"/>
            <a:ext cx="5220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2280286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Текст + пиктограмма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5220000" cy="1296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944000"/>
            <a:ext cx="5220000" cy="367702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12837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Подзаголовок, текст + пикт.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5220000" cy="115530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2252738"/>
            <a:ext cx="5220000" cy="3368290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803307"/>
            <a:ext cx="5220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22802865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Текст + пиктограмма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5220000" cy="1296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944000"/>
            <a:ext cx="5220000" cy="367702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128379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Подзаголовок, текст + пикт.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5220000" cy="115530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2252738"/>
            <a:ext cx="5220000" cy="3368290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803307"/>
            <a:ext cx="5220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22802865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Шмуцтиту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2592000"/>
            <a:ext cx="5220000" cy="115530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4053600"/>
            <a:ext cx="5220000" cy="1507740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12490529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, графика, малые пикт.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6552000" cy="1296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944000"/>
            <a:ext cx="6552000" cy="367702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968121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7848000" cy="115530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2252737"/>
            <a:ext cx="7848000" cy="3368290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Текст 2"/>
          <p:cNvSpPr>
            <a:spLocks noGrp="1"/>
          </p:cNvSpPr>
          <p:nvPr>
            <p:ph type="body" idx="14" hasCustomPrompt="1"/>
          </p:nvPr>
        </p:nvSpPr>
        <p:spPr>
          <a:xfrm>
            <a:off x="648001" y="1803306"/>
            <a:ext cx="7848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4224071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Шмуцтиту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2592000"/>
            <a:ext cx="5220000" cy="115530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4053600"/>
            <a:ext cx="5220000" cy="1507740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1249052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4644000" y="1944000"/>
            <a:ext cx="3852000" cy="367702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F2BE9-F004-4249-AC83-3366C0B5C3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944000"/>
            <a:ext cx="3852000" cy="367702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7848000" cy="1296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78272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Шмуцтиту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2592000"/>
            <a:ext cx="5220000" cy="115530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4053600"/>
            <a:ext cx="5220000" cy="1507740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12490529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Шмуцтиту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2592000"/>
            <a:ext cx="5220000" cy="115530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4053600"/>
            <a:ext cx="5220000" cy="1507740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12490529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Шмуцтиту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2592000"/>
            <a:ext cx="5220000" cy="115530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4053600"/>
            <a:ext cx="5220000" cy="1507740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12490529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Шмуцтиту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2592000"/>
            <a:ext cx="5220000" cy="115530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4053600"/>
            <a:ext cx="5220000" cy="1507740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12490529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Шмуцтиту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2592000"/>
            <a:ext cx="5220000" cy="115530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4053600"/>
            <a:ext cx="5220000" cy="1507740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12490529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Шмуцтиту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2592000"/>
            <a:ext cx="5220000" cy="115530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4053600"/>
            <a:ext cx="5220000" cy="1507740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12490529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итульный, заключите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7" name="Название 1"/>
          <p:cNvSpPr>
            <a:spLocks noGrp="1"/>
          </p:cNvSpPr>
          <p:nvPr>
            <p:ph type="title"/>
          </p:nvPr>
        </p:nvSpPr>
        <p:spPr>
          <a:xfrm>
            <a:off x="648000" y="2592000"/>
            <a:ext cx="5220000" cy="1296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4052176"/>
            <a:ext cx="5220000" cy="1389214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18057" y="4204531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11" name="Дата 3"/>
          <p:cNvSpPr>
            <a:spLocks noGrp="1"/>
          </p:cNvSpPr>
          <p:nvPr>
            <p:ph type="dt" sz="half" idx="2"/>
          </p:nvPr>
        </p:nvSpPr>
        <p:spPr>
          <a:xfrm>
            <a:off x="648000" y="5844875"/>
            <a:ext cx="2133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62B0B4F-0543-9044-A378-8E1E12A1EB54}" type="datetime1">
              <a:rPr lang="ru-RU" smtClean="0"/>
              <a:pPr/>
              <a:t>25.02.2016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144031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итульный, заключительный лист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2592000"/>
            <a:ext cx="5220000" cy="1296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4052176"/>
            <a:ext cx="5220000" cy="1389214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5844875"/>
            <a:ext cx="2133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B58E7D91-F1F9-C348-8E95-A2FC5C59F895}" type="datetime1">
              <a:rPr lang="ru-RU" smtClean="0"/>
              <a:pPr/>
              <a:t>25.02.2016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785452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Титульный, заключите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2592000"/>
            <a:ext cx="5220000" cy="1296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4052176"/>
            <a:ext cx="5220000" cy="1389214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5844875"/>
            <a:ext cx="2133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BC2D0BC1-685A-A342-8F69-E643AADECCAC}" type="datetime1">
              <a:rPr lang="ru-RU" smtClean="0"/>
              <a:pPr/>
              <a:t>25.02.2016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785452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Титульный, заключите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2592000"/>
            <a:ext cx="5220000" cy="1296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4052176"/>
            <a:ext cx="5220000" cy="1389214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5844875"/>
            <a:ext cx="2133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82691B4-78D0-D84E-8429-CF302A656B39}" type="datetime1">
              <a:rPr lang="ru-RU" smtClean="0"/>
              <a:pPr/>
              <a:t>25.02.2016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78545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F2BE9-F004-4249-AC83-3366C0B5C3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2252738"/>
            <a:ext cx="3852000" cy="3368290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7848000" cy="115530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648001" y="1803306"/>
            <a:ext cx="3851999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4" name="Содержимое 2"/>
          <p:cNvSpPr>
            <a:spLocks noGrp="1"/>
          </p:cNvSpPr>
          <p:nvPr>
            <p:ph idx="16"/>
          </p:nvPr>
        </p:nvSpPr>
        <p:spPr>
          <a:xfrm>
            <a:off x="4644001" y="2252738"/>
            <a:ext cx="3852000" cy="3368290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4644002" y="1803306"/>
            <a:ext cx="3851999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35412892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Титульный, заключите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2592000"/>
            <a:ext cx="5220000" cy="1296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4052176"/>
            <a:ext cx="5220000" cy="1389214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5844875"/>
            <a:ext cx="2133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2BE47DA-358B-EA42-94D1-C44680E5E7B0}" type="datetime1">
              <a:rPr lang="ru-RU" smtClean="0"/>
              <a:pPr/>
              <a:t>25.02.2016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785452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Титульный, заключите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778810" y="4203036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8" name="Название 1"/>
          <p:cNvSpPr>
            <a:spLocks noGrp="1"/>
          </p:cNvSpPr>
          <p:nvPr>
            <p:ph type="title"/>
          </p:nvPr>
        </p:nvSpPr>
        <p:spPr>
          <a:xfrm>
            <a:off x="648000" y="2592000"/>
            <a:ext cx="5220000" cy="1296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9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4052176"/>
            <a:ext cx="5220000" cy="1389214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5844875"/>
            <a:ext cx="2133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1960FF8-050B-4E49-9015-CCAA23C7A962}" type="datetime1">
              <a:rPr lang="ru-RU" smtClean="0"/>
              <a:pPr/>
              <a:t>25.02.2016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785452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Титульный, заключите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2592000"/>
            <a:ext cx="5220000" cy="1296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4052176"/>
            <a:ext cx="5220000" cy="1389214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5844875"/>
            <a:ext cx="2133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790391D-ADE8-C645-9985-98A89D4B21D1}" type="datetime1">
              <a:rPr lang="ru-RU" smtClean="0"/>
              <a:pPr/>
              <a:t>25.02.2016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785452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Титульный, заключите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2592000"/>
            <a:ext cx="5220000" cy="1296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9549192" y="5332733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7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4052176"/>
            <a:ext cx="5220000" cy="1389214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2"/>
          </p:nvPr>
        </p:nvSpPr>
        <p:spPr>
          <a:xfrm>
            <a:off x="648000" y="5844875"/>
            <a:ext cx="2133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CCF82D3-05A1-3C40-8468-50D8897E89F9}" type="datetime1">
              <a:rPr lang="ru-RU" smtClean="0"/>
              <a:pPr/>
              <a:t>25.02.2016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78545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зображение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7848000" cy="115530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F2BE9-F004-4249-AC83-3366C0B5C3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одержимое 2"/>
          <p:cNvSpPr>
            <a:spLocks noGrp="1"/>
          </p:cNvSpPr>
          <p:nvPr>
            <p:ph idx="1" hasCustomPrompt="1"/>
          </p:nvPr>
        </p:nvSpPr>
        <p:spPr>
          <a:xfrm>
            <a:off x="648000" y="1803306"/>
            <a:ext cx="4572000" cy="38177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10" name="Содержимое 2"/>
          <p:cNvSpPr>
            <a:spLocks noGrp="1"/>
          </p:cNvSpPr>
          <p:nvPr>
            <p:ph idx="16"/>
          </p:nvPr>
        </p:nvSpPr>
        <p:spPr>
          <a:xfrm>
            <a:off x="5868000" y="2252738"/>
            <a:ext cx="2628000" cy="3368290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5868000" y="1803307"/>
            <a:ext cx="2628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2316510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, графика, малые пикт.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6552000" cy="1296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F2BE9-F004-4249-AC83-3366C0B5C3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944000"/>
            <a:ext cx="6552000" cy="367702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96812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дзаголовок, текст, графика, малые пикт.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6552000" cy="115530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F2BE9-F004-4249-AC83-3366C0B5C3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Содержимое 2"/>
          <p:cNvSpPr>
            <a:spLocks noGrp="1"/>
          </p:cNvSpPr>
          <p:nvPr>
            <p:ph idx="16"/>
          </p:nvPr>
        </p:nvSpPr>
        <p:spPr>
          <a:xfrm>
            <a:off x="648000" y="2252738"/>
            <a:ext cx="6552000" cy="3368290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648000" y="1803307"/>
            <a:ext cx="6552000" cy="449431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2794097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 Шмуцтиту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2592000"/>
            <a:ext cx="5220000" cy="115530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F2BE9-F004-4249-AC83-3366C0B5C3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4053600"/>
            <a:ext cx="5220000" cy="1507740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53281" y="1638180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en-US" sz="1400" b="1" i="0" cap="all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9052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9803A7-6443-4399-B35F-647295E5E09A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F2BE9-F004-4249-AC83-3366C0B5C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7848000" cy="129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944000"/>
            <a:ext cx="7848000" cy="36179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0" y="5844875"/>
            <a:ext cx="2895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0" y="5843987"/>
            <a:ext cx="2133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fld id="{CABF2BE9-F004-4249-AC83-3366C0B5C3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662864" y="322771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0125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3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7848000" cy="129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944000"/>
            <a:ext cx="7848000" cy="36179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0" y="5844875"/>
            <a:ext cx="2895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r>
              <a:rPr lang="pl-PL" dirty="0" err="1" smtClean="0"/>
              <a:t>www.сайт.ru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0" y="5843987"/>
            <a:ext cx="238304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196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7848000" cy="129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944000"/>
            <a:ext cx="7848000" cy="36179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0" y="5844875"/>
            <a:ext cx="2895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r>
              <a:rPr lang="pl-PL" dirty="0" err="1" smtClean="0"/>
              <a:t>www.сайт.ru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0" y="5843987"/>
            <a:ext cx="6480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2855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000" b="1" i="0" kern="1200" cap="all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648000"/>
            <a:ext cx="7848000" cy="129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944000"/>
            <a:ext cx="7848000" cy="36179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255919" y="6111593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4940" y="6097559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11" name="Дата 3"/>
          <p:cNvSpPr>
            <a:spLocks noGrp="1"/>
          </p:cNvSpPr>
          <p:nvPr>
            <p:ph type="dt" sz="half" idx="2"/>
          </p:nvPr>
        </p:nvSpPr>
        <p:spPr>
          <a:xfrm>
            <a:off x="648000" y="5844875"/>
            <a:ext cx="2133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CBFC7F5-5435-C542-A83D-071D9C846250}" type="datetime1">
              <a:rPr lang="ru-RU" smtClean="0"/>
              <a:pPr/>
              <a:t>25.02.2016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0" y="5844875"/>
            <a:ext cx="2895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r>
              <a:rPr lang="pl-PL" dirty="0" err="1" smtClean="0"/>
              <a:t>www.сайт.ru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83157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000" b="1" i="0" kern="1200" cap="all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jpeg"/><Relationship Id="rId7" Type="http://schemas.openxmlformats.org/officeDocument/2006/relationships/image" Target="../media/image62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Центр государственных услуг района </a:t>
            </a:r>
            <a:r>
              <a:rPr lang="ru-RU" dirty="0" err="1" smtClean="0"/>
              <a:t>Строгино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3267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3"/>
          </p:nvPr>
        </p:nvSpPr>
        <p:spPr>
          <a:xfrm>
            <a:off x="6192616" y="1988840"/>
            <a:ext cx="2555848" cy="936103"/>
          </a:xfrm>
        </p:spPr>
        <p:txBody>
          <a:bodyPr tIns="0" anchor="ctr">
            <a:noAutofit/>
          </a:bodyPr>
          <a:lstStyle/>
          <a:p>
            <a:pPr marL="0" indent="0">
              <a:buNone/>
            </a:pPr>
            <a:r>
              <a:rPr lang="ru-RU" sz="1600" cap="none" dirty="0" smtClean="0">
                <a:solidFill>
                  <a:schemeClr val="tx2"/>
                </a:solidFill>
              </a:rPr>
              <a:t>Проверка данных </a:t>
            </a:r>
            <a:br>
              <a:rPr lang="ru-RU" sz="1600" cap="none" dirty="0" smtClean="0">
                <a:solidFill>
                  <a:schemeClr val="tx2"/>
                </a:solidFill>
              </a:rPr>
            </a:br>
            <a:r>
              <a:rPr lang="ru-RU" sz="1600" cap="none" dirty="0" smtClean="0">
                <a:solidFill>
                  <a:schemeClr val="tx2"/>
                </a:solidFill>
              </a:rPr>
              <a:t>с помощью видеонаблюдения</a:t>
            </a:r>
            <a:endParaRPr lang="ru-RU" sz="1600" cap="none" dirty="0">
              <a:solidFill>
                <a:schemeClr val="tx2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547664" y="2024843"/>
            <a:ext cx="3240360" cy="864096"/>
          </a:xfrm>
        </p:spPr>
        <p:txBody>
          <a:bodyPr tIns="0" anchor="ctr">
            <a:noAutofit/>
          </a:bodyPr>
          <a:lstStyle/>
          <a:p>
            <a:pPr marL="0" indent="0">
              <a:buNone/>
            </a:pPr>
            <a:r>
              <a:rPr lang="ru-RU" sz="1600" cap="none" dirty="0" smtClean="0">
                <a:solidFill>
                  <a:schemeClr val="tx2"/>
                </a:solidFill>
              </a:rPr>
              <a:t>Превышение норматива = </a:t>
            </a:r>
            <a:br>
              <a:rPr lang="ru-RU" sz="1600" cap="none" dirty="0" smtClean="0">
                <a:solidFill>
                  <a:schemeClr val="tx2"/>
                </a:solidFill>
              </a:rPr>
            </a:br>
            <a:r>
              <a:rPr lang="ru-RU" sz="1600" cap="none" dirty="0" smtClean="0">
                <a:solidFill>
                  <a:schemeClr val="tx2"/>
                </a:solidFill>
              </a:rPr>
              <a:t>автоматическое уведомление</a:t>
            </a:r>
            <a:endParaRPr lang="ru-RU" sz="1600" cap="none" dirty="0">
              <a:solidFill>
                <a:schemeClr val="tx2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Центры </a:t>
            </a:r>
            <a:r>
              <a:rPr lang="ru-RU" dirty="0" err="1" smtClean="0"/>
              <a:t>госуслуг</a:t>
            </a:r>
            <a:r>
              <a:rPr lang="ru-RU" dirty="0" smtClean="0"/>
              <a:t> Москвы</a:t>
            </a:r>
            <a:br>
              <a:rPr lang="ru-RU" dirty="0" smtClean="0"/>
            </a:br>
            <a:r>
              <a:rPr lang="ru-RU" dirty="0" smtClean="0">
                <a:solidFill>
                  <a:schemeClr val="accent1"/>
                </a:solidFill>
              </a:rPr>
              <a:t>Оперативные меры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8" name="Объект 4"/>
          <p:cNvSpPr txBox="1">
            <a:spLocks/>
          </p:cNvSpPr>
          <p:nvPr/>
        </p:nvSpPr>
        <p:spPr>
          <a:xfrm>
            <a:off x="1547664" y="3479638"/>
            <a:ext cx="2952336" cy="72008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ru-RU" sz="1600" cap="none" dirty="0" smtClean="0">
                <a:solidFill>
                  <a:schemeClr val="tx2"/>
                </a:solidFill>
              </a:rPr>
              <a:t>Перенастройка электронной очереди</a:t>
            </a:r>
            <a:endParaRPr lang="ru-RU" sz="1600" cap="none" dirty="0">
              <a:solidFill>
                <a:schemeClr val="tx2"/>
              </a:solidFill>
            </a:endParaRPr>
          </a:p>
        </p:txBody>
      </p:sp>
      <p:sp>
        <p:nvSpPr>
          <p:cNvPr id="9" name="Объект 5"/>
          <p:cNvSpPr txBox="1">
            <a:spLocks/>
          </p:cNvSpPr>
          <p:nvPr/>
        </p:nvSpPr>
        <p:spPr>
          <a:xfrm>
            <a:off x="6192616" y="3479639"/>
            <a:ext cx="2555848" cy="72007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ru-RU" sz="1600" cap="none" dirty="0" smtClean="0">
                <a:solidFill>
                  <a:schemeClr val="tx2"/>
                </a:solidFill>
              </a:rPr>
              <a:t>Открытие дополнительных окон</a:t>
            </a:r>
            <a:endParaRPr lang="ru-RU" sz="1600" cap="none" dirty="0">
              <a:solidFill>
                <a:schemeClr val="tx2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188636" y="4873034"/>
            <a:ext cx="8766728" cy="1796326"/>
            <a:chOff x="188636" y="4873034"/>
            <a:chExt cx="8766728" cy="1796326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188636" y="4873034"/>
              <a:ext cx="8766728" cy="1796326"/>
              <a:chOff x="-6517232" y="3526350"/>
              <a:chExt cx="24952463" cy="5112825"/>
            </a:xfrm>
          </p:grpSpPr>
          <p:pic>
            <p:nvPicPr>
              <p:cNvPr id="10242" name="Picture 2" descr="C:\Users\Сотрудник\Desktop\Рабочие файлы\15-05-21_презентация_СЗАО\img\a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517232" y="3537011"/>
                <a:ext cx="9070514" cy="51021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43" name="Picture 3" descr="C:\Users\Сотрудник\Desktop\Рабочие файлы\15-05-21_презентация_СЗАО\img\d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64717" y="3526350"/>
                <a:ext cx="9070514" cy="51021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44" name="Picture 4" descr="C:\Users\Сотрудник\Desktop\Рабочие файлы\15-05-21_презентация_СЗАО\img\emais_2015-04-22_13-56-13-70.jp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r="25062"/>
              <a:stretch/>
            </p:blipFill>
            <p:spPr bwMode="auto">
              <a:xfrm>
                <a:off x="2553282" y="3526350"/>
                <a:ext cx="6811435" cy="5112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1" name="Прямая соединительная линия 10"/>
            <p:cNvCxnSpPr/>
            <p:nvPr/>
          </p:nvCxnSpPr>
          <p:spPr>
            <a:xfrm>
              <a:off x="3375445" y="4873034"/>
              <a:ext cx="0" cy="179632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801710" y="4873034"/>
              <a:ext cx="0" cy="1796326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370" y="3507159"/>
            <a:ext cx="733340" cy="665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211" y="2142837"/>
            <a:ext cx="961657" cy="62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59811"/>
            <a:ext cx="789609" cy="594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23243"/>
            <a:ext cx="611197" cy="632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81850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006052" y="2699536"/>
            <a:ext cx="5131896" cy="26016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Центры </a:t>
            </a:r>
            <a:r>
              <a:rPr lang="ru-RU" dirty="0" err="1"/>
              <a:t>госуслуг</a:t>
            </a:r>
            <a:r>
              <a:rPr lang="ru-RU" dirty="0"/>
              <a:t> Москвы</a:t>
            </a:r>
          </a:p>
        </p:txBody>
      </p:sp>
      <p:sp>
        <p:nvSpPr>
          <p:cNvPr id="5" name="Объект 5"/>
          <p:cNvSpPr txBox="1">
            <a:spLocks/>
          </p:cNvSpPr>
          <p:nvPr/>
        </p:nvSpPr>
        <p:spPr>
          <a:xfrm>
            <a:off x="2051720" y="3599891"/>
            <a:ext cx="1584176" cy="468051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ru-RU" cap="none" dirty="0" err="1">
                <a:solidFill>
                  <a:schemeClr val="tx2"/>
                </a:solidFill>
              </a:rPr>
              <a:t>Р</a:t>
            </a:r>
            <a:r>
              <a:rPr lang="ru-RU" cap="none" dirty="0" err="1" smtClean="0">
                <a:solidFill>
                  <a:schemeClr val="tx2"/>
                </a:solidFill>
              </a:rPr>
              <a:t>есепшн</a:t>
            </a:r>
            <a:endParaRPr lang="ru-RU" cap="none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9872" y="2886608"/>
            <a:ext cx="2580413" cy="404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/>
              <a:t>Универсализация</a:t>
            </a:r>
            <a:endParaRPr lang="ru-RU" sz="1800" dirty="0"/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2303748" y="4587262"/>
            <a:ext cx="1080120" cy="468051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ru-RU" cap="none" dirty="0" smtClean="0">
                <a:solidFill>
                  <a:schemeClr val="tx2"/>
                </a:solidFill>
              </a:rPr>
              <a:t>Зал ожидания</a:t>
            </a:r>
            <a:endParaRPr lang="ru-RU" cap="none" dirty="0">
              <a:solidFill>
                <a:schemeClr val="tx2"/>
              </a:solidFill>
            </a:endParaRPr>
          </a:p>
        </p:txBody>
      </p:sp>
      <p:sp>
        <p:nvSpPr>
          <p:cNvPr id="8" name="Объект 5"/>
          <p:cNvSpPr txBox="1">
            <a:spLocks/>
          </p:cNvSpPr>
          <p:nvPr/>
        </p:nvSpPr>
        <p:spPr>
          <a:xfrm>
            <a:off x="3635896" y="3518743"/>
            <a:ext cx="1927377" cy="630346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ru-RU" cap="none" dirty="0" smtClean="0">
                <a:solidFill>
                  <a:schemeClr val="tx2"/>
                </a:solidFill>
              </a:rPr>
              <a:t>Зона электронных услуг</a:t>
            </a:r>
            <a:endParaRPr lang="ru-RU" cap="none" dirty="0">
              <a:solidFill>
                <a:schemeClr val="tx2"/>
              </a:solidFill>
            </a:endParaRPr>
          </a:p>
        </p:txBody>
      </p:sp>
      <p:sp>
        <p:nvSpPr>
          <p:cNvPr id="9" name="Объект 5"/>
          <p:cNvSpPr txBox="1">
            <a:spLocks/>
          </p:cNvSpPr>
          <p:nvPr/>
        </p:nvSpPr>
        <p:spPr>
          <a:xfrm>
            <a:off x="6045377" y="3815924"/>
            <a:ext cx="1024286" cy="1005362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ru-RU" cap="none" dirty="0" smtClean="0">
                <a:solidFill>
                  <a:schemeClr val="tx2"/>
                </a:solidFill>
              </a:rPr>
              <a:t>Окна коротких услуг</a:t>
            </a:r>
            <a:endParaRPr lang="ru-RU" cap="none" dirty="0">
              <a:solidFill>
                <a:schemeClr val="tx2"/>
              </a:solidFill>
            </a:endParaRPr>
          </a:p>
        </p:txBody>
      </p:sp>
      <p:sp>
        <p:nvSpPr>
          <p:cNvPr id="10" name="Объект 5"/>
          <p:cNvSpPr txBox="1">
            <a:spLocks/>
          </p:cNvSpPr>
          <p:nvPr/>
        </p:nvSpPr>
        <p:spPr>
          <a:xfrm>
            <a:off x="3807496" y="4488123"/>
            <a:ext cx="1584176" cy="666329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ru-RU" cap="none" dirty="0" smtClean="0">
                <a:solidFill>
                  <a:schemeClr val="tx2"/>
                </a:solidFill>
              </a:rPr>
              <a:t>Окна длинных услуг</a:t>
            </a:r>
            <a:endParaRPr lang="ru-RU" cap="none" dirty="0">
              <a:solidFill>
                <a:schemeClr val="tx2"/>
              </a:solidFill>
            </a:endParaRPr>
          </a:p>
        </p:txBody>
      </p:sp>
      <p:sp>
        <p:nvSpPr>
          <p:cNvPr id="11" name="Объект 5"/>
          <p:cNvSpPr txBox="1">
            <a:spLocks/>
          </p:cNvSpPr>
          <p:nvPr/>
        </p:nvSpPr>
        <p:spPr>
          <a:xfrm>
            <a:off x="2915816" y="1484784"/>
            <a:ext cx="3312368" cy="468051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ru-RU" sz="1600" cap="none" dirty="0" smtClean="0">
                <a:solidFill>
                  <a:schemeClr val="accent2"/>
                </a:solidFill>
              </a:rPr>
              <a:t>РАЗДЕЛЕНИЕ УСЛУГ</a:t>
            </a:r>
            <a:endParaRPr lang="ru-RU" sz="1600" cap="none" dirty="0">
              <a:solidFill>
                <a:schemeClr val="accent2"/>
              </a:solidFill>
            </a:endParaRPr>
          </a:p>
        </p:txBody>
      </p:sp>
      <p:sp>
        <p:nvSpPr>
          <p:cNvPr id="12" name="Объект 5"/>
          <p:cNvSpPr txBox="1">
            <a:spLocks/>
          </p:cNvSpPr>
          <p:nvPr/>
        </p:nvSpPr>
        <p:spPr>
          <a:xfrm>
            <a:off x="5156810" y="2047286"/>
            <a:ext cx="1368152" cy="388216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ru-RU" cap="none" dirty="0" smtClean="0">
                <a:solidFill>
                  <a:schemeClr val="tx2"/>
                </a:solidFill>
              </a:rPr>
              <a:t>длинные</a:t>
            </a:r>
            <a:endParaRPr lang="ru-RU" cap="none" dirty="0">
              <a:solidFill>
                <a:schemeClr val="tx2"/>
              </a:solidFill>
            </a:endParaRPr>
          </a:p>
        </p:txBody>
      </p:sp>
      <p:sp>
        <p:nvSpPr>
          <p:cNvPr id="13" name="Объект 5"/>
          <p:cNvSpPr txBox="1">
            <a:spLocks/>
          </p:cNvSpPr>
          <p:nvPr/>
        </p:nvSpPr>
        <p:spPr>
          <a:xfrm>
            <a:off x="3131840" y="2047286"/>
            <a:ext cx="1368152" cy="388216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ru-RU" cap="none" dirty="0" smtClean="0">
                <a:solidFill>
                  <a:schemeClr val="tx2"/>
                </a:solidFill>
              </a:rPr>
              <a:t>короткие</a:t>
            </a:r>
            <a:endParaRPr lang="ru-RU" cap="none" dirty="0">
              <a:solidFill>
                <a:schemeClr val="tx2"/>
              </a:solidFill>
            </a:endParaRPr>
          </a:p>
        </p:txBody>
      </p:sp>
      <p:sp>
        <p:nvSpPr>
          <p:cNvPr id="14" name="Объект 5"/>
          <p:cNvSpPr txBox="1">
            <a:spLocks/>
          </p:cNvSpPr>
          <p:nvPr/>
        </p:nvSpPr>
        <p:spPr>
          <a:xfrm>
            <a:off x="3839947" y="5678741"/>
            <a:ext cx="2717573" cy="639944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ru-RU" sz="1600" cap="none" dirty="0" smtClean="0">
                <a:solidFill>
                  <a:schemeClr val="accent2"/>
                </a:solidFill>
              </a:rPr>
              <a:t>ПРОГНОЗИРОВАНИЕ </a:t>
            </a:r>
            <a:br>
              <a:rPr lang="ru-RU" sz="1600" cap="none" dirty="0" smtClean="0">
                <a:solidFill>
                  <a:schemeClr val="accent2"/>
                </a:solidFill>
              </a:rPr>
            </a:br>
            <a:r>
              <a:rPr lang="ru-RU" sz="1600" cap="none" dirty="0" smtClean="0">
                <a:solidFill>
                  <a:schemeClr val="accent2"/>
                </a:solidFill>
              </a:rPr>
              <a:t>И КОМАНДИРОВАНИЕ</a:t>
            </a:r>
            <a:endParaRPr lang="ru-RU" sz="1600" cap="none" dirty="0">
              <a:solidFill>
                <a:schemeClr val="accent2"/>
              </a:solidFill>
            </a:endParaRPr>
          </a:p>
        </p:txBody>
      </p:sp>
      <p:sp>
        <p:nvSpPr>
          <p:cNvPr id="15" name="Объект 5"/>
          <p:cNvSpPr txBox="1">
            <a:spLocks/>
          </p:cNvSpPr>
          <p:nvPr/>
        </p:nvSpPr>
        <p:spPr>
          <a:xfrm>
            <a:off x="179512" y="3664912"/>
            <a:ext cx="1826540" cy="651931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ru-RU" sz="1600" cap="none" dirty="0" smtClean="0">
                <a:solidFill>
                  <a:schemeClr val="accent2"/>
                </a:solidFill>
              </a:rPr>
              <a:t>ТЕХНИЧЕСКИЕ РЕШЕНИЯ</a:t>
            </a:r>
            <a:endParaRPr lang="ru-RU" sz="1600" cap="none" dirty="0">
              <a:solidFill>
                <a:schemeClr val="accent2"/>
              </a:solidFill>
            </a:endParaRPr>
          </a:p>
        </p:txBody>
      </p:sp>
      <p:sp>
        <p:nvSpPr>
          <p:cNvPr id="16" name="Объект 5"/>
          <p:cNvSpPr txBox="1">
            <a:spLocks/>
          </p:cNvSpPr>
          <p:nvPr/>
        </p:nvSpPr>
        <p:spPr>
          <a:xfrm>
            <a:off x="7308304" y="3616182"/>
            <a:ext cx="1728192" cy="749391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ru-RU" sz="1600" cap="none" dirty="0" smtClean="0">
                <a:solidFill>
                  <a:schemeClr val="accent2"/>
                </a:solidFill>
              </a:rPr>
              <a:t>ЖИЗНЕННЫЕ СИТУАЦИИ</a:t>
            </a:r>
            <a:endParaRPr lang="ru-RU" sz="1600" cap="none" dirty="0">
              <a:solidFill>
                <a:schemeClr val="accent2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206" y="5506847"/>
            <a:ext cx="955755" cy="81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77" y="2374258"/>
            <a:ext cx="1292009" cy="116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833" y="2653910"/>
            <a:ext cx="675134" cy="8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Равнобедренный треугольник 16"/>
          <p:cNvSpPr/>
          <p:nvPr/>
        </p:nvSpPr>
        <p:spPr>
          <a:xfrm rot="5400000">
            <a:off x="3300410" y="3739533"/>
            <a:ext cx="437938" cy="188766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 rot="5400000">
            <a:off x="5527534" y="3739533"/>
            <a:ext cx="437938" cy="188766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 rot="16200000">
            <a:off x="5527534" y="4726905"/>
            <a:ext cx="437938" cy="188766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/>
          <p:cNvSpPr/>
          <p:nvPr/>
        </p:nvSpPr>
        <p:spPr>
          <a:xfrm rot="16200000">
            <a:off x="3223278" y="4726904"/>
            <a:ext cx="437938" cy="188766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003" y="2004289"/>
            <a:ext cx="474210" cy="474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070" y="1994261"/>
            <a:ext cx="285969" cy="494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21402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Центры </a:t>
            </a:r>
            <a:r>
              <a:rPr lang="ru-RU" dirty="0" err="1"/>
              <a:t>госуслуг</a:t>
            </a:r>
            <a:r>
              <a:rPr lang="ru-RU" dirty="0"/>
              <a:t> Москвы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8000" y="1772816"/>
            <a:ext cx="7848000" cy="4768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/>
              <a:t>Альтернативное Размещение</a:t>
            </a:r>
            <a:endParaRPr lang="ru-RU" sz="1800" dirty="0"/>
          </a:p>
        </p:txBody>
      </p:sp>
      <p:pic>
        <p:nvPicPr>
          <p:cNvPr id="9221" name="Picture 5" descr="http://kuzminki.mos.ru/upload/medialibrary/05f/moscow_activ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2636913"/>
            <a:ext cx="3707411" cy="42210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3131839" y="2780928"/>
            <a:ext cx="2195808" cy="720080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ru-RU" sz="1600" cap="none" dirty="0" smtClean="0">
                <a:solidFill>
                  <a:schemeClr val="tx2"/>
                </a:solidFill>
              </a:rPr>
              <a:t>Разделение центров на 3 категории</a:t>
            </a:r>
            <a:endParaRPr lang="ru-RU" sz="1600" cap="none" dirty="0">
              <a:solidFill>
                <a:schemeClr val="tx2"/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3131839" y="4059362"/>
            <a:ext cx="1898462" cy="576064"/>
          </a:xfrm>
          <a:prstGeom prst="rect">
            <a:avLst/>
          </a:prstGeom>
        </p:spPr>
        <p:txBody>
          <a:bodyPr vert="horz" lIns="0" tIns="93600" rIns="0" bIns="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ru-RU" sz="1600" cap="none" dirty="0" smtClean="0">
                <a:solidFill>
                  <a:schemeClr val="tx2"/>
                </a:solidFill>
              </a:rPr>
              <a:t>Рейтинговая система оценки</a:t>
            </a:r>
            <a:endParaRPr lang="ru-RU" sz="1600" cap="none" dirty="0">
              <a:solidFill>
                <a:schemeClr val="tx2"/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3131839" y="5301208"/>
            <a:ext cx="2232249" cy="1042833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ru-RU" sz="1600" cap="none" dirty="0" smtClean="0">
                <a:solidFill>
                  <a:schemeClr val="tx2"/>
                </a:solidFill>
              </a:rPr>
              <a:t>Мотивация руководителей</a:t>
            </a:r>
          </a:p>
          <a:p>
            <a:pPr marL="0" indent="0">
              <a:buFont typeface="Arial"/>
              <a:buNone/>
            </a:pPr>
            <a:r>
              <a:rPr lang="ru-RU" sz="1600" cap="none" dirty="0" smtClean="0">
                <a:solidFill>
                  <a:schemeClr val="tx2"/>
                </a:solidFill>
              </a:rPr>
              <a:t>центров</a:t>
            </a:r>
            <a:endParaRPr lang="ru-RU" sz="1600" cap="none" dirty="0">
              <a:solidFill>
                <a:schemeClr val="tx2"/>
              </a:solidFill>
            </a:endParaRPr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78" y="2828114"/>
            <a:ext cx="1668556" cy="625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65" y="4059362"/>
            <a:ext cx="1897782" cy="71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24128" y="1556792"/>
            <a:ext cx="2448272" cy="90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41" y="5298714"/>
            <a:ext cx="891230" cy="100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732241" y="1546246"/>
            <a:ext cx="432048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 rot="5400000">
            <a:off x="6661134" y="1864703"/>
            <a:ext cx="648072" cy="288032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09832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932040" y="1944000"/>
            <a:ext cx="3996008" cy="36179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ru-RU" sz="3600" dirty="0" smtClean="0"/>
              <a:t>Оптимизация</a:t>
            </a:r>
            <a:br>
              <a:rPr lang="ru-RU" sz="3600" dirty="0" smtClean="0"/>
            </a:br>
            <a:r>
              <a:rPr lang="ru-RU" sz="3600" dirty="0" smtClean="0"/>
              <a:t>потока </a:t>
            </a:r>
            <a:br>
              <a:rPr lang="ru-RU" sz="3600" dirty="0" smtClean="0"/>
            </a:br>
            <a:r>
              <a:rPr lang="ru-RU" sz="3600" dirty="0" smtClean="0"/>
              <a:t>посетителей</a:t>
            </a:r>
            <a:endParaRPr lang="ru-RU" sz="3600" dirty="0"/>
          </a:p>
        </p:txBody>
      </p:sp>
      <p:pic>
        <p:nvPicPr>
          <p:cNvPr id="7" name="Picture 5" descr="C:\Users\Сотрудник\Desktop\Рабочие файлы\15-05-21_презентация_СЗАО\img\images+icons-0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897" b="25191"/>
          <a:stretch/>
        </p:blipFill>
        <p:spPr bwMode="auto">
          <a:xfrm>
            <a:off x="219217" y="2132856"/>
            <a:ext cx="4322136" cy="29612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57700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Сотрудник\Desktop\Рабочие файлы\15-05-21_презентация_СЗАО\img\images+icons-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2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Центры </a:t>
            </a:r>
            <a:r>
              <a:rPr lang="ru-RU" dirty="0" err="1"/>
              <a:t>госуслуг</a:t>
            </a:r>
            <a:r>
              <a:rPr lang="ru-RU" dirty="0"/>
              <a:t> </a:t>
            </a:r>
            <a:r>
              <a:rPr lang="ru-RU" dirty="0" smtClean="0"/>
              <a:t>Москвы</a:t>
            </a:r>
            <a:br>
              <a:rPr lang="ru-RU" dirty="0" smtClean="0"/>
            </a:br>
            <a:r>
              <a:rPr lang="ru-RU" dirty="0" smtClean="0">
                <a:solidFill>
                  <a:schemeClr val="accent1"/>
                </a:solidFill>
              </a:rPr>
              <a:t>Выбери день и время посещения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861048"/>
            <a:ext cx="3024336" cy="5760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СРЕДНЯЯ ЗАГРУЗКА </a:t>
            </a:r>
            <a:r>
              <a:rPr lang="ru-RU" dirty="0" smtClean="0"/>
              <a:t>ЦЕНТРОВ</a:t>
            </a:r>
          </a:p>
          <a:p>
            <a:pPr marL="0" indent="0" algn="ctr">
              <a:buNone/>
            </a:pPr>
            <a:r>
              <a:rPr lang="ru-RU" dirty="0"/>
              <a:t>В ТЕЧЕНИЕ НЕДЕЛИ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148064" y="2001479"/>
            <a:ext cx="3024336" cy="576063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ru-RU" dirty="0" smtClean="0"/>
              <a:t>СРЕДНЯЯ ЗАГРУЗКА ЦЕНТРОВ</a:t>
            </a:r>
          </a:p>
          <a:p>
            <a:pPr marL="0" indent="0" algn="ctr">
              <a:buFont typeface="Arial"/>
              <a:buNone/>
            </a:pPr>
            <a:r>
              <a:rPr lang="ru-RU" dirty="0" smtClean="0"/>
              <a:t>В ТЕЧЕНИЕ дня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92735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Центры </a:t>
            </a:r>
            <a:r>
              <a:rPr lang="ru-RU" dirty="0" err="1"/>
              <a:t>госуслуг</a:t>
            </a:r>
            <a:r>
              <a:rPr lang="ru-RU" dirty="0"/>
              <a:t> </a:t>
            </a:r>
            <a:r>
              <a:rPr lang="ru-RU" dirty="0" smtClean="0"/>
              <a:t>Москвы</a:t>
            </a:r>
            <a:br>
              <a:rPr lang="ru-RU" dirty="0" smtClean="0"/>
            </a:br>
            <a:r>
              <a:rPr lang="ru-RU" dirty="0" smtClean="0">
                <a:solidFill>
                  <a:schemeClr val="accent1"/>
                </a:solidFill>
              </a:rPr>
              <a:t>Дополнительные возможности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195736" y="2366344"/>
            <a:ext cx="2195808" cy="6108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ru-RU" sz="1600" cap="none" dirty="0" smtClean="0">
                <a:solidFill>
                  <a:schemeClr val="tx2"/>
                </a:solidFill>
              </a:rPr>
              <a:t>Онлайн мониторинг загруженности</a:t>
            </a:r>
            <a:endParaRPr lang="ru-RU" sz="1600" cap="none" dirty="0">
              <a:solidFill>
                <a:schemeClr val="tx2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195736" y="3816089"/>
            <a:ext cx="2195808" cy="6108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ru-RU" sz="1600" cap="none" dirty="0" smtClean="0">
                <a:solidFill>
                  <a:schemeClr val="tx2"/>
                </a:solidFill>
              </a:rPr>
              <a:t>Предварительная запись на прием</a:t>
            </a:r>
            <a:endParaRPr lang="ru-RU" sz="1600" cap="none" dirty="0">
              <a:solidFill>
                <a:schemeClr val="tx2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195736" y="5134437"/>
            <a:ext cx="2195808" cy="91629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ru-RU" sz="1600" cap="none" dirty="0" smtClean="0">
                <a:solidFill>
                  <a:schemeClr val="tx2"/>
                </a:solidFill>
              </a:rPr>
              <a:t>Уведомление </a:t>
            </a:r>
            <a:br>
              <a:rPr lang="ru-RU" sz="1600" cap="none" dirty="0" smtClean="0">
                <a:solidFill>
                  <a:schemeClr val="tx2"/>
                </a:solidFill>
              </a:rPr>
            </a:br>
            <a:r>
              <a:rPr lang="ru-RU" sz="1600" cap="none" dirty="0" smtClean="0">
                <a:solidFill>
                  <a:schemeClr val="tx2"/>
                </a:solidFill>
              </a:rPr>
              <a:t>о готовности документов</a:t>
            </a:r>
            <a:endParaRPr lang="ru-RU" sz="1600" cap="none" dirty="0">
              <a:solidFill>
                <a:schemeClr val="tx2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6156176" y="2366344"/>
            <a:ext cx="2195808" cy="6108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ru-RU" sz="1600" cap="none" dirty="0" smtClean="0">
                <a:solidFill>
                  <a:schemeClr val="tx2"/>
                </a:solidFill>
              </a:rPr>
              <a:t>Перевод услуг </a:t>
            </a:r>
            <a:br>
              <a:rPr lang="ru-RU" sz="1600" cap="none" dirty="0" smtClean="0">
                <a:solidFill>
                  <a:schemeClr val="tx2"/>
                </a:solidFill>
              </a:rPr>
            </a:br>
            <a:r>
              <a:rPr lang="ru-RU" sz="1600" cap="none" dirty="0" smtClean="0">
                <a:solidFill>
                  <a:schemeClr val="tx2"/>
                </a:solidFill>
              </a:rPr>
              <a:t>в электронный вид</a:t>
            </a:r>
            <a:endParaRPr lang="ru-RU" sz="1600" cap="none" dirty="0">
              <a:solidFill>
                <a:schemeClr val="tx2"/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156176" y="3816089"/>
            <a:ext cx="2195808" cy="6108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ru-RU" sz="1600" cap="none" dirty="0" smtClean="0">
                <a:solidFill>
                  <a:schemeClr val="tx2"/>
                </a:solidFill>
              </a:rPr>
              <a:t>Консультант в зоне</a:t>
            </a:r>
            <a:br>
              <a:rPr lang="ru-RU" sz="1600" cap="none" dirty="0" smtClean="0">
                <a:solidFill>
                  <a:schemeClr val="tx2"/>
                </a:solidFill>
              </a:rPr>
            </a:br>
            <a:r>
              <a:rPr lang="ru-RU" sz="1600" cap="none" dirty="0" smtClean="0">
                <a:solidFill>
                  <a:schemeClr val="tx2"/>
                </a:solidFill>
              </a:rPr>
              <a:t>электронных услуг</a:t>
            </a:r>
            <a:endParaRPr lang="ru-RU" sz="1600" cap="none" dirty="0">
              <a:solidFill>
                <a:schemeClr val="tx2"/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6156176" y="5134437"/>
            <a:ext cx="2195808" cy="91629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ru-RU" sz="1600" cap="none" dirty="0" smtClean="0">
                <a:solidFill>
                  <a:schemeClr val="tx2"/>
                </a:solidFill>
              </a:rPr>
              <a:t>Консультант в зале</a:t>
            </a:r>
            <a:br>
              <a:rPr lang="ru-RU" sz="1600" cap="none" dirty="0" smtClean="0">
                <a:solidFill>
                  <a:schemeClr val="tx2"/>
                </a:solidFill>
              </a:rPr>
            </a:br>
            <a:r>
              <a:rPr lang="ru-RU" sz="1600" cap="none" dirty="0" smtClean="0">
                <a:solidFill>
                  <a:schemeClr val="tx2"/>
                </a:solidFill>
              </a:rPr>
              <a:t>ожидания</a:t>
            </a:r>
            <a:endParaRPr lang="ru-RU" sz="1600" cap="none" dirty="0">
              <a:solidFill>
                <a:schemeClr val="tx2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283877"/>
            <a:ext cx="1217188" cy="617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25" y="2311800"/>
            <a:ext cx="580075" cy="71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583" y="3662423"/>
            <a:ext cx="732831" cy="918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412" y="5134437"/>
            <a:ext cx="341172" cy="916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65" y="3734943"/>
            <a:ext cx="783795" cy="773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998" y="2329366"/>
            <a:ext cx="648000" cy="68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97362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Центры </a:t>
            </a:r>
            <a:r>
              <a:rPr lang="ru-RU" dirty="0" err="1"/>
              <a:t>госуслуг</a:t>
            </a:r>
            <a:r>
              <a:rPr lang="ru-RU" dirty="0"/>
              <a:t> </a:t>
            </a:r>
            <a:r>
              <a:rPr lang="ru-RU" dirty="0" smtClean="0"/>
              <a:t>Москвы</a:t>
            </a:r>
            <a:br>
              <a:rPr lang="ru-RU" dirty="0" smtClean="0"/>
            </a:br>
            <a:r>
              <a:rPr lang="ru-RU" dirty="0" smtClean="0">
                <a:solidFill>
                  <a:schemeClr val="accent1"/>
                </a:solidFill>
              </a:rPr>
              <a:t>Планы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6"/>
          </p:nvPr>
        </p:nvSpPr>
        <p:spPr>
          <a:xfrm>
            <a:off x="7020272" y="2127005"/>
            <a:ext cx="1832223" cy="1667885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</a:rPr>
              <a:t>Интерактивные инструкции </a:t>
            </a:r>
            <a:br>
              <a:rPr lang="ru-RU" sz="1600" b="1" dirty="0" smtClean="0">
                <a:solidFill>
                  <a:schemeClr val="tx2"/>
                </a:solidFill>
              </a:rPr>
            </a:br>
            <a:r>
              <a:rPr lang="ru-RU" sz="1600" b="1" dirty="0" smtClean="0">
                <a:solidFill>
                  <a:schemeClr val="tx2"/>
                </a:solidFill>
              </a:rPr>
              <a:t>для жителей </a:t>
            </a:r>
            <a:r>
              <a:rPr lang="en-US" sz="1600" b="1" dirty="0" smtClean="0">
                <a:solidFill>
                  <a:schemeClr val="tx2"/>
                </a:solidFill>
              </a:rPr>
              <a:t/>
            </a:r>
            <a:br>
              <a:rPr lang="en-US" sz="1600" b="1" dirty="0" smtClean="0">
                <a:solidFill>
                  <a:schemeClr val="tx2"/>
                </a:solidFill>
              </a:rPr>
            </a:br>
            <a:r>
              <a:rPr lang="ru-RU" sz="1600" b="1" dirty="0" smtClean="0">
                <a:solidFill>
                  <a:schemeClr val="tx2"/>
                </a:solidFill>
              </a:rPr>
              <a:t>по получению государственных услуг 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11" name="Объект 7"/>
          <p:cNvSpPr txBox="1">
            <a:spLocks/>
          </p:cNvSpPr>
          <p:nvPr/>
        </p:nvSpPr>
        <p:spPr>
          <a:xfrm>
            <a:off x="539552" y="5337212"/>
            <a:ext cx="2628000" cy="540060"/>
          </a:xfrm>
          <a:prstGeom prst="rect">
            <a:avLst/>
          </a:prstGeom>
        </p:spPr>
        <p:txBody>
          <a:bodyPr vert="horz" lIns="0" tIns="36000" rIns="0" bIns="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i="0" kern="1200" cap="none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b="1" dirty="0" smtClean="0">
                <a:solidFill>
                  <a:schemeClr val="tx2"/>
                </a:solidFill>
              </a:rPr>
              <a:t>Вовлечение жителей </a:t>
            </a:r>
            <a:br>
              <a:rPr lang="ru-RU" sz="1600" b="1" dirty="0" smtClean="0">
                <a:solidFill>
                  <a:schemeClr val="tx2"/>
                </a:solidFill>
              </a:rPr>
            </a:br>
            <a:r>
              <a:rPr lang="ru-RU" sz="1600" b="1" dirty="0" smtClean="0">
                <a:solidFill>
                  <a:schemeClr val="tx2"/>
                </a:solidFill>
              </a:rPr>
              <a:t>в управление городом</a:t>
            </a:r>
            <a:endParaRPr lang="ru-RU" sz="1600" b="1" dirty="0">
              <a:solidFill>
                <a:schemeClr val="tx2"/>
              </a:solidFill>
            </a:endParaRPr>
          </a:p>
        </p:txBody>
      </p:sp>
      <p:pic>
        <p:nvPicPr>
          <p:cNvPr id="13" name="Picture 2" descr="C:\Users\Сотрудник\Desktop\Рабочие файлы\15-05-21_презентация_СЗАО\img\479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735" y="4503606"/>
            <a:ext cx="2537229" cy="19029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Сотрудник\Desktop\Рабочие файлы\15-05-21_презентация_СЗАО\img\doc6gs7lff2l5chzq6l4vy_800_48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74" r="8347"/>
          <a:stretch/>
        </p:blipFill>
        <p:spPr bwMode="auto">
          <a:xfrm>
            <a:off x="6149964" y="4503607"/>
            <a:ext cx="2438559" cy="19029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Группа 14"/>
          <p:cNvGrpSpPr/>
          <p:nvPr/>
        </p:nvGrpSpPr>
        <p:grpSpPr>
          <a:xfrm>
            <a:off x="683567" y="2075315"/>
            <a:ext cx="6179155" cy="1857742"/>
            <a:chOff x="683568" y="2276871"/>
            <a:chExt cx="4997962" cy="1502620"/>
          </a:xfrm>
        </p:grpSpPr>
        <p:pic>
          <p:nvPicPr>
            <p:cNvPr id="10" name="Picture 2" descr="C:\Users\Сотрудник\Desktop\Рабочие файлы\15-05-21_презентация_СЗАО\img\Безымянный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2276871"/>
              <a:ext cx="2507169" cy="150262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1" name="Picture 3" descr="C:\Users\Сотрудник\Desktop\Рабочие файлы\15-05-21_презентация_СЗАО\img\Безымянный2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5549" y="2276871"/>
              <a:ext cx="2495981" cy="150261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2229228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Формула успеха</a:t>
            </a:r>
            <a:br>
              <a:rPr lang="ru-RU" dirty="0" smtClean="0"/>
            </a:br>
            <a:r>
              <a:rPr lang="ru-RU" dirty="0" smtClean="0">
                <a:solidFill>
                  <a:schemeClr val="accent1"/>
                </a:solidFill>
              </a:rPr>
              <a:t>руководителя центра </a:t>
            </a:r>
            <a:r>
              <a:rPr lang="ru-RU" dirty="0" err="1" smtClean="0">
                <a:solidFill>
                  <a:schemeClr val="accent1"/>
                </a:solidFill>
              </a:rPr>
              <a:t>госуслуг</a:t>
            </a:r>
            <a:r>
              <a:rPr lang="ru-RU" dirty="0" smtClean="0">
                <a:solidFill>
                  <a:schemeClr val="accent1"/>
                </a:solidFill>
              </a:rPr>
              <a:t> Москвы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944323"/>
            <a:ext cx="4176464" cy="548574"/>
          </a:xfrm>
        </p:spPr>
        <p:txBody>
          <a:bodyPr tIns="0" anchor="ctr">
            <a:normAutofit/>
          </a:bodyPr>
          <a:lstStyle/>
          <a:p>
            <a:pPr marL="0" indent="0">
              <a:buNone/>
            </a:pPr>
            <a:r>
              <a:rPr lang="ru-RU" sz="1600" cap="none" dirty="0" smtClean="0">
                <a:solidFill>
                  <a:schemeClr val="tx2"/>
                </a:solidFill>
              </a:rPr>
              <a:t>Минимизировать количество обращений</a:t>
            </a:r>
            <a:endParaRPr lang="ru-RU" sz="1600" cap="none" dirty="0">
              <a:solidFill>
                <a:schemeClr val="tx2"/>
              </a:solidFill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270" y="2629959"/>
            <a:ext cx="3245291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1331640" y="2650819"/>
            <a:ext cx="3960440" cy="70617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ru-RU" sz="1600" cap="none" dirty="0" smtClean="0">
                <a:solidFill>
                  <a:schemeClr val="tx2"/>
                </a:solidFill>
              </a:rPr>
              <a:t>ТОЧНО ЗНАТЬ, когда придет наибольшее количество посетителей</a:t>
            </a:r>
            <a:endParaRPr lang="ru-RU" sz="1600" cap="none" dirty="0">
              <a:solidFill>
                <a:schemeClr val="tx2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331640" y="3391586"/>
            <a:ext cx="4248472" cy="72648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ru-RU" sz="1600" cap="none" dirty="0" smtClean="0">
                <a:solidFill>
                  <a:schemeClr val="tx2"/>
                </a:solidFill>
              </a:rPr>
              <a:t>Именно в это время ОТКРЫТЬ максимальное количество ОКОН</a:t>
            </a:r>
            <a:endParaRPr lang="ru-RU" sz="1600" cap="none" dirty="0">
              <a:solidFill>
                <a:schemeClr val="tx2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331640" y="4304097"/>
            <a:ext cx="4392488" cy="7127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ru-RU" sz="1600" cap="none" dirty="0" smtClean="0">
                <a:solidFill>
                  <a:schemeClr val="tx2"/>
                </a:solidFill>
              </a:rPr>
              <a:t>Обеспечить максимальную универсализацию специалистов</a:t>
            </a:r>
            <a:endParaRPr lang="ru-RU" sz="1600" cap="none" dirty="0">
              <a:solidFill>
                <a:schemeClr val="tx2"/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331640" y="5160774"/>
            <a:ext cx="3960440" cy="56215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ru-RU" sz="1600" cap="none" dirty="0" smtClean="0">
                <a:solidFill>
                  <a:schemeClr val="tx2"/>
                </a:solidFill>
              </a:rPr>
              <a:t>Обеспечить максимальную пропускную способность</a:t>
            </a:r>
            <a:endParaRPr lang="ru-RU" sz="1600" cap="none" dirty="0">
              <a:solidFill>
                <a:schemeClr val="tx2"/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331640" y="5949280"/>
            <a:ext cx="3528392" cy="56215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ru-RU" sz="1600" cap="none" dirty="0" smtClean="0">
                <a:solidFill>
                  <a:schemeClr val="tx2"/>
                </a:solidFill>
              </a:rPr>
              <a:t>Оказать услугу самостоятельно, </a:t>
            </a:r>
            <a:br>
              <a:rPr lang="ru-RU" sz="1600" cap="none" dirty="0" smtClean="0">
                <a:solidFill>
                  <a:schemeClr val="tx2"/>
                </a:solidFill>
              </a:rPr>
            </a:br>
            <a:r>
              <a:rPr lang="ru-RU" sz="1600" cap="none" dirty="0" smtClean="0">
                <a:solidFill>
                  <a:schemeClr val="tx2"/>
                </a:solidFill>
              </a:rPr>
              <a:t>если остальное не помогло</a:t>
            </a:r>
            <a:endParaRPr lang="ru-RU" sz="1600" cap="none" dirty="0">
              <a:solidFill>
                <a:schemeClr val="tx2"/>
              </a:solidFill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755576" y="1944323"/>
            <a:ext cx="288032" cy="54857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ru-RU" sz="2000" cap="none" dirty="0" smtClean="0"/>
              <a:t>1</a:t>
            </a:r>
            <a:endParaRPr lang="ru-RU" sz="2000" cap="none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755576" y="2650819"/>
            <a:ext cx="288032" cy="54857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ru-RU" sz="2000" cap="none" dirty="0" smtClean="0"/>
              <a:t>2</a:t>
            </a:r>
            <a:endParaRPr lang="ru-RU" sz="2000" cap="none" dirty="0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755576" y="3391586"/>
            <a:ext cx="288032" cy="54857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ru-RU" sz="2000" cap="none" dirty="0" smtClean="0"/>
              <a:t>3</a:t>
            </a:r>
            <a:endParaRPr lang="ru-RU" sz="2000" cap="none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755576" y="4350174"/>
            <a:ext cx="288032" cy="54857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ru-RU" sz="2000" cap="none" dirty="0" smtClean="0"/>
              <a:t>4</a:t>
            </a:r>
            <a:endParaRPr lang="ru-RU" sz="2000" cap="none" dirty="0"/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755576" y="5156446"/>
            <a:ext cx="288032" cy="54857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ru-RU" sz="2000" cap="none" dirty="0" smtClean="0"/>
              <a:t>5</a:t>
            </a:r>
            <a:endParaRPr lang="ru-RU" sz="2000" cap="none" dirty="0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755576" y="5949280"/>
            <a:ext cx="288032" cy="54857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ru-RU" sz="2000" cap="none" dirty="0" smtClean="0"/>
              <a:t>6</a:t>
            </a:r>
            <a:endParaRPr lang="ru-RU" sz="2000" cap="none" dirty="0"/>
          </a:p>
        </p:txBody>
      </p:sp>
    </p:spTree>
    <p:extLst>
      <p:ext uri="{BB962C8B-B14F-4D97-AF65-F5344CB8AC3E}">
        <p14:creationId xmlns="" xmlns:p14="http://schemas.microsoft.com/office/powerpoint/2010/main" val="2741182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1844824"/>
            <a:ext cx="5220000" cy="1296000"/>
          </a:xfrm>
        </p:spPr>
        <p:txBody>
          <a:bodyPr/>
          <a:lstStyle/>
          <a:p>
            <a:r>
              <a:rPr lang="ru-RU" dirty="0" smtClean="0"/>
              <a:t>Центры </a:t>
            </a:r>
            <a:r>
              <a:rPr lang="ru-RU" dirty="0" err="1" smtClean="0"/>
              <a:t>госуслуг</a:t>
            </a:r>
            <a:r>
              <a:rPr lang="ru-RU" dirty="0" smtClean="0"/>
              <a:t> СЗАО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834139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999" y="648000"/>
            <a:ext cx="8385683" cy="764776"/>
          </a:xfrm>
        </p:spPr>
        <p:txBody>
          <a:bodyPr>
            <a:normAutofit fontScale="90000"/>
          </a:bodyPr>
          <a:lstStyle/>
          <a:p>
            <a:r>
              <a:rPr lang="ru-RU" dirty="0"/>
              <a:t>Центр </a:t>
            </a:r>
            <a:r>
              <a:rPr lang="ru-RU" dirty="0" err="1"/>
              <a:t>госуслуг</a:t>
            </a:r>
            <a:r>
              <a:rPr lang="ru-RU" dirty="0"/>
              <a:t> района «</a:t>
            </a:r>
            <a:r>
              <a:rPr lang="ru-RU" dirty="0" err="1"/>
              <a:t>Хорошево</a:t>
            </a:r>
            <a:r>
              <a:rPr lang="ru-RU" dirty="0"/>
              <a:t>-Мневники»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8000" y="5085184"/>
            <a:ext cx="7848000" cy="1224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Г. Москва, проспект маршала </a:t>
            </a:r>
            <a:r>
              <a:rPr lang="ru-RU" dirty="0" err="1"/>
              <a:t>жукова</a:t>
            </a:r>
            <a:r>
              <a:rPr lang="ru-RU" dirty="0"/>
              <a:t>, д. 35, корпус 1</a:t>
            </a:r>
          </a:p>
          <a:p>
            <a:pPr marL="0" indent="0">
              <a:buNone/>
            </a:pPr>
            <a:r>
              <a:rPr lang="ru-RU" dirty="0"/>
              <a:t>Площадь помещений: 1630 </a:t>
            </a:r>
            <a:r>
              <a:rPr lang="ru-RU" dirty="0" err="1"/>
              <a:t>кв.М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/>
              <a:t>Функционирует с 4 июня 2012года</a:t>
            </a:r>
          </a:p>
        </p:txBody>
      </p:sp>
      <p:pic>
        <p:nvPicPr>
          <p:cNvPr id="12" name="Picture 2" descr="C:\Users\Admin\Desktop\Новая папка (2)\DSC_02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14" y="1556792"/>
            <a:ext cx="4397692" cy="30681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Admin\Desktop\Новая папка (2)\DSC_02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992" y="1556792"/>
            <a:ext cx="4397691" cy="30681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3630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9621" y="1208946"/>
            <a:ext cx="1736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110</a:t>
            </a:r>
            <a:r>
              <a:rPr lang="ru-RU" b="1" dirty="0" smtClean="0">
                <a:solidFill>
                  <a:schemeClr val="accent1"/>
                </a:solidFill>
              </a:rPr>
              <a:t> </a:t>
            </a:r>
            <a:br>
              <a:rPr lang="ru-RU" b="1" dirty="0" smtClean="0">
                <a:solidFill>
                  <a:schemeClr val="accent1"/>
                </a:solidFill>
              </a:rPr>
            </a:br>
            <a:r>
              <a:rPr lang="ru-RU" sz="1600" b="1" dirty="0" smtClean="0">
                <a:solidFill>
                  <a:schemeClr val="accent2"/>
                </a:solidFill>
              </a:rPr>
              <a:t>центров</a:t>
            </a:r>
            <a:endParaRPr lang="ru-RU" sz="1600" b="1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009" y="1244795"/>
            <a:ext cx="245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5 000 </a:t>
            </a:r>
            <a:r>
              <a:rPr lang="ru-RU" sz="1600" b="1" dirty="0" smtClean="0">
                <a:solidFill>
                  <a:schemeClr val="accent2"/>
                </a:solidFill>
              </a:rPr>
              <a:t>сотрудников</a:t>
            </a:r>
            <a:endParaRPr lang="ru-RU" sz="1600" b="1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06565" y="1208946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2"/>
                </a:solidFill>
              </a:rPr>
              <a:t>Более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1"/>
                </a:solidFill>
              </a:rPr>
              <a:t>150/200</a:t>
            </a:r>
            <a:endParaRPr lang="ru-RU" sz="2400" b="1" dirty="0">
              <a:solidFill>
                <a:schemeClr val="accent1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accent2"/>
                </a:solidFill>
              </a:rPr>
              <a:t>услуг/документов</a:t>
            </a:r>
            <a:endParaRPr lang="ru-RU" sz="1600" b="1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7791" y="3380219"/>
            <a:ext cx="2160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2"/>
                </a:solidFill>
              </a:rPr>
              <a:t>Более</a:t>
            </a:r>
            <a:r>
              <a:rPr lang="ru-RU" sz="2400" b="1" dirty="0" smtClean="0">
                <a:solidFill>
                  <a:schemeClr val="accent1"/>
                </a:solidFill>
              </a:rPr>
              <a:t> 70 000 </a:t>
            </a:r>
            <a:r>
              <a:rPr lang="ru-RU" sz="1600" b="1" dirty="0">
                <a:solidFill>
                  <a:schemeClr val="accent2"/>
                </a:solidFill>
              </a:rPr>
              <a:t>посетителей </a:t>
            </a:r>
            <a:r>
              <a:rPr lang="ru-RU" sz="1600" b="1" dirty="0" smtClean="0">
                <a:solidFill>
                  <a:schemeClr val="accent2"/>
                </a:solidFill>
              </a:rPr>
              <a:t/>
            </a:r>
            <a:br>
              <a:rPr lang="ru-RU" sz="1600" b="1" dirty="0" smtClean="0">
                <a:solidFill>
                  <a:schemeClr val="accent2"/>
                </a:solidFill>
              </a:rPr>
            </a:br>
            <a:r>
              <a:rPr lang="ru-RU" sz="1600" b="1" dirty="0" smtClean="0">
                <a:solidFill>
                  <a:schemeClr val="accent2"/>
                </a:solidFill>
              </a:rPr>
              <a:t>в </a:t>
            </a:r>
            <a:r>
              <a:rPr lang="ru-RU" sz="1600" b="1" dirty="0">
                <a:solidFill>
                  <a:schemeClr val="accent2"/>
                </a:solidFill>
              </a:rPr>
              <a:t>день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3848" y="3380219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2"/>
                </a:solidFill>
              </a:rPr>
              <a:t>Более</a:t>
            </a:r>
            <a:r>
              <a:rPr lang="ru-RU" sz="2400" b="1" dirty="0">
                <a:solidFill>
                  <a:schemeClr val="accent1"/>
                </a:solidFill>
              </a:rPr>
              <a:t> 15 млн </a:t>
            </a:r>
            <a:r>
              <a:rPr lang="ru-RU" sz="1600" b="1" dirty="0">
                <a:solidFill>
                  <a:schemeClr val="accent2"/>
                </a:solidFill>
              </a:rPr>
              <a:t>обращений </a:t>
            </a:r>
            <a:r>
              <a:rPr lang="ru-RU" sz="1600" b="1" dirty="0" smtClean="0">
                <a:solidFill>
                  <a:schemeClr val="accent2"/>
                </a:solidFill>
              </a:rPr>
              <a:t/>
            </a:r>
            <a:br>
              <a:rPr lang="ru-RU" sz="1600" b="1" dirty="0" smtClean="0">
                <a:solidFill>
                  <a:schemeClr val="accent2"/>
                </a:solidFill>
              </a:rPr>
            </a:br>
            <a:r>
              <a:rPr lang="ru-RU" sz="1600" b="1" dirty="0" smtClean="0">
                <a:solidFill>
                  <a:schemeClr val="accent2"/>
                </a:solidFill>
              </a:rPr>
              <a:t>за </a:t>
            </a:r>
            <a:r>
              <a:rPr lang="ru-RU" sz="1600" b="1" dirty="0">
                <a:solidFill>
                  <a:schemeClr val="accent2"/>
                </a:solidFill>
              </a:rPr>
              <a:t>2014 год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44008" y="5694347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/>
                </a:solidFill>
              </a:rPr>
              <a:t>единая горячая линия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840569" y="3380219"/>
            <a:ext cx="1268296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chemeClr val="accent1"/>
                </a:solidFill>
              </a:rPr>
              <a:t>7 дней </a:t>
            </a:r>
            <a:r>
              <a:rPr lang="ru-RU" sz="2400" b="1" dirty="0" smtClean="0">
                <a:solidFill>
                  <a:schemeClr val="accent1"/>
                </a:solidFill>
              </a:rPr>
              <a:t/>
            </a:r>
            <a:br>
              <a:rPr lang="ru-RU" sz="2400" b="1" dirty="0" smtClean="0">
                <a:solidFill>
                  <a:schemeClr val="accent1"/>
                </a:solidFill>
              </a:rPr>
            </a:br>
            <a:r>
              <a:rPr lang="ru-RU" sz="1600" b="1" dirty="0" smtClean="0">
                <a:solidFill>
                  <a:schemeClr val="accent1"/>
                </a:solidFill>
              </a:rPr>
              <a:t>в </a:t>
            </a:r>
            <a:r>
              <a:rPr lang="ru-RU" sz="1600" b="1" dirty="0">
                <a:solidFill>
                  <a:schemeClr val="accent1"/>
                </a:solidFill>
              </a:rPr>
              <a:t>неделю </a:t>
            </a:r>
            <a:r>
              <a:rPr lang="ru-RU" sz="2400" b="1" dirty="0">
                <a:solidFill>
                  <a:schemeClr val="accent1"/>
                </a:solidFill>
              </a:rPr>
              <a:t/>
            </a:r>
            <a:br>
              <a:rPr lang="ru-RU" sz="2400" b="1" dirty="0">
                <a:solidFill>
                  <a:schemeClr val="accent1"/>
                </a:solidFill>
              </a:rPr>
            </a:br>
            <a:r>
              <a:rPr lang="ru-RU" sz="1600" b="1" dirty="0">
                <a:solidFill>
                  <a:schemeClr val="accent2"/>
                </a:solidFill>
              </a:rPr>
              <a:t>с 8 до 20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23645" y="5694347"/>
            <a:ext cx="3816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/>
                </a:solidFill>
              </a:rPr>
              <a:t>мобильный офис </a:t>
            </a:r>
            <a:r>
              <a:rPr lang="ru-RU" sz="2400" b="1" dirty="0" smtClean="0">
                <a:solidFill>
                  <a:schemeClr val="accent1"/>
                </a:solidFill>
              </a:rPr>
              <a:t/>
            </a:r>
            <a:br>
              <a:rPr lang="ru-RU" sz="2400" b="1" dirty="0" smtClean="0">
                <a:solidFill>
                  <a:schemeClr val="accent1"/>
                </a:solidFill>
              </a:rPr>
            </a:br>
            <a:r>
              <a:rPr lang="ru-RU" sz="1600" b="1" dirty="0" smtClean="0">
                <a:solidFill>
                  <a:schemeClr val="accent2"/>
                </a:solidFill>
              </a:rPr>
              <a:t>в </a:t>
            </a:r>
            <a:r>
              <a:rPr lang="ru-RU" sz="1600" b="1" dirty="0">
                <a:solidFill>
                  <a:schemeClr val="accent2"/>
                </a:solidFill>
              </a:rPr>
              <a:t>Новой Москве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539" y="406406"/>
            <a:ext cx="855372" cy="70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237" y="4912156"/>
            <a:ext cx="717981" cy="782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84" y="2588132"/>
            <a:ext cx="72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851" y="402790"/>
            <a:ext cx="680705" cy="675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797" y="406406"/>
            <a:ext cx="1098375" cy="70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077" y="5115381"/>
            <a:ext cx="1339652" cy="578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161" y="2655669"/>
            <a:ext cx="57150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851" y="2588132"/>
            <a:ext cx="6762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683568" y="2204864"/>
            <a:ext cx="784887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683568" y="4581128"/>
            <a:ext cx="784887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378540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648000" y="648000"/>
            <a:ext cx="7848000" cy="900474"/>
          </a:xfrm>
        </p:spPr>
        <p:txBody>
          <a:bodyPr>
            <a:normAutofit fontScale="90000"/>
          </a:bodyPr>
          <a:lstStyle/>
          <a:p>
            <a:r>
              <a:rPr lang="ru-RU" dirty="0"/>
              <a:t>Центр </a:t>
            </a:r>
            <a:r>
              <a:rPr lang="ru-RU" dirty="0" err="1"/>
              <a:t>госуслуг</a:t>
            </a:r>
            <a:r>
              <a:rPr lang="ru-RU" dirty="0"/>
              <a:t> районов «Северное и Южное Тушино»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8000" y="5013176"/>
            <a:ext cx="7848000" cy="11248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Адрес: г. Москва, </a:t>
            </a:r>
            <a:r>
              <a:rPr lang="ru-RU" dirty="0" err="1"/>
              <a:t>ул</a:t>
            </a:r>
            <a:r>
              <a:rPr lang="ru-RU" dirty="0"/>
              <a:t> Василия </a:t>
            </a:r>
            <a:r>
              <a:rPr lang="ru-RU" dirty="0" err="1"/>
              <a:t>Петушкова</a:t>
            </a:r>
            <a:r>
              <a:rPr lang="ru-RU" dirty="0"/>
              <a:t>, д. 13, корпус 1</a:t>
            </a:r>
          </a:p>
          <a:p>
            <a:pPr marL="0" indent="0">
              <a:buNone/>
            </a:pPr>
            <a:r>
              <a:rPr lang="ru-RU" dirty="0"/>
              <a:t>Площадь помещений: 2448,9 </a:t>
            </a:r>
            <a:r>
              <a:rPr lang="ru-RU" dirty="0" err="1"/>
              <a:t>кв.м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/>
              <a:t>Функционирует с 4 февраля 2013 года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48475"/>
            <a:ext cx="4392488" cy="297884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548474"/>
            <a:ext cx="4325985" cy="29788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6021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648000" y="648000"/>
            <a:ext cx="7848000" cy="476744"/>
          </a:xfrm>
        </p:spPr>
        <p:txBody>
          <a:bodyPr/>
          <a:lstStyle/>
          <a:p>
            <a:r>
              <a:rPr lang="ru-RU" dirty="0"/>
              <a:t>Центр </a:t>
            </a:r>
            <a:r>
              <a:rPr lang="ru-RU" dirty="0" err="1"/>
              <a:t>госуслуг</a:t>
            </a:r>
            <a:r>
              <a:rPr lang="ru-RU" dirty="0"/>
              <a:t> района «Куркино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8000" y="4869160"/>
            <a:ext cx="7848000" cy="936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г. Москва, </a:t>
            </a:r>
            <a:r>
              <a:rPr lang="ru-RU" dirty="0" err="1"/>
              <a:t>Новокуркинское</a:t>
            </a:r>
            <a:r>
              <a:rPr lang="ru-RU" dirty="0"/>
              <a:t> шоссе, вл.1, Торговый Центр «Парус», 6 этаж</a:t>
            </a:r>
          </a:p>
          <a:p>
            <a:pPr marL="0" indent="0">
              <a:buNone/>
            </a:pPr>
            <a:r>
              <a:rPr lang="ru-RU" dirty="0"/>
              <a:t>Площадь помещений: 1301,8 </a:t>
            </a:r>
            <a:r>
              <a:rPr lang="ru-RU" dirty="0" err="1"/>
              <a:t>кв.м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/>
              <a:t>Функционирует с 1 ноября 2013 года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36779"/>
            <a:ext cx="4196992" cy="29972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536779"/>
            <a:ext cx="4475983" cy="29972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6021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648000" y="648000"/>
            <a:ext cx="8456418" cy="620760"/>
          </a:xfrm>
        </p:spPr>
        <p:txBody>
          <a:bodyPr>
            <a:normAutofit fontScale="90000"/>
          </a:bodyPr>
          <a:lstStyle/>
          <a:p>
            <a:r>
              <a:rPr lang="ru-RU" dirty="0"/>
              <a:t>Центр </a:t>
            </a:r>
            <a:r>
              <a:rPr lang="ru-RU" dirty="0" err="1"/>
              <a:t>госуслуг</a:t>
            </a:r>
            <a:r>
              <a:rPr lang="ru-RU" dirty="0"/>
              <a:t> района «Покровское-</a:t>
            </a:r>
            <a:r>
              <a:rPr lang="ru-RU" dirty="0" err="1"/>
              <a:t>Стрешнево</a:t>
            </a:r>
            <a:r>
              <a:rPr lang="ru-RU" dirty="0"/>
              <a:t>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8000" y="4797152"/>
            <a:ext cx="7848000" cy="936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г. Москва, ул. Тушинская, д.17, Торговый Центр «Праздник», 12 этаж</a:t>
            </a:r>
          </a:p>
          <a:p>
            <a:pPr marL="0" indent="0">
              <a:buNone/>
            </a:pPr>
            <a:r>
              <a:rPr lang="ru-RU" dirty="0"/>
              <a:t>Площадь помещений: 853,8 </a:t>
            </a:r>
            <a:r>
              <a:rPr lang="ru-RU" dirty="0" err="1"/>
              <a:t>кв.м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/>
              <a:t>Функционирует с 23 мая 2014года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920" y="1556791"/>
            <a:ext cx="4368486" cy="280831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08" y="1556791"/>
            <a:ext cx="4368487" cy="28083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6021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648000" y="648000"/>
            <a:ext cx="7848000" cy="620760"/>
          </a:xfrm>
        </p:spPr>
        <p:txBody>
          <a:bodyPr>
            <a:normAutofit fontScale="90000"/>
          </a:bodyPr>
          <a:lstStyle/>
          <a:p>
            <a:r>
              <a:rPr lang="ru-RU" dirty="0"/>
              <a:t>Центр </a:t>
            </a:r>
            <a:r>
              <a:rPr lang="ru-RU" dirty="0" err="1"/>
              <a:t>госуслуг</a:t>
            </a:r>
            <a:r>
              <a:rPr lang="ru-RU" dirty="0"/>
              <a:t> района «Щукино»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8000" y="4869160"/>
            <a:ext cx="7848000" cy="1080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г. Москва, ул. Маршала Василевского, </a:t>
            </a:r>
            <a:r>
              <a:rPr lang="ru-RU" dirty="0" smtClean="0"/>
              <a:t>д.15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Площадь помещений: 1055,5 </a:t>
            </a:r>
            <a:r>
              <a:rPr lang="ru-RU" dirty="0" err="1"/>
              <a:t>кв.м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/>
              <a:t>Функционирует с 18 августа 2014 года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72749"/>
            <a:ext cx="4392488" cy="29667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572749"/>
            <a:ext cx="4342715" cy="29667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6021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648000" y="648000"/>
            <a:ext cx="7848000" cy="692768"/>
          </a:xfrm>
        </p:spPr>
        <p:txBody>
          <a:bodyPr>
            <a:normAutofit/>
          </a:bodyPr>
          <a:lstStyle/>
          <a:p>
            <a:r>
              <a:rPr lang="ru-RU" dirty="0"/>
              <a:t>Центр </a:t>
            </a:r>
            <a:r>
              <a:rPr lang="ru-RU" dirty="0" err="1"/>
              <a:t>госуслуг</a:t>
            </a:r>
            <a:r>
              <a:rPr lang="ru-RU" dirty="0"/>
              <a:t> района «Строгино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8000" y="4797152"/>
            <a:ext cx="7848000" cy="12689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г. Москва, Строгинский бульвар д.28</a:t>
            </a:r>
          </a:p>
          <a:p>
            <a:pPr marL="0" indent="0">
              <a:buNone/>
            </a:pPr>
            <a:r>
              <a:rPr lang="ru-RU" dirty="0"/>
              <a:t>Площадь помещений: 1798 </a:t>
            </a:r>
            <a:r>
              <a:rPr lang="ru-RU" dirty="0" err="1"/>
              <a:t>кв.м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/>
              <a:t>Функционирует с 26 января 2015 года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4320480" cy="29220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556790"/>
            <a:ext cx="4255068" cy="29220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6095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648000" y="648000"/>
            <a:ext cx="7848000" cy="620760"/>
          </a:xfrm>
        </p:spPr>
        <p:txBody>
          <a:bodyPr>
            <a:normAutofit fontScale="90000"/>
          </a:bodyPr>
          <a:lstStyle/>
          <a:p>
            <a:r>
              <a:rPr lang="ru-RU" dirty="0"/>
              <a:t>Центр </a:t>
            </a:r>
            <a:r>
              <a:rPr lang="ru-RU" dirty="0" err="1"/>
              <a:t>госуслуг</a:t>
            </a:r>
            <a:r>
              <a:rPr lang="ru-RU" dirty="0"/>
              <a:t> района «Митино»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8000" y="5013177"/>
            <a:ext cx="7848000" cy="1008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г. Москва, </a:t>
            </a:r>
            <a:r>
              <a:rPr lang="ru-RU" dirty="0" err="1"/>
              <a:t>Новотушинский</a:t>
            </a:r>
            <a:r>
              <a:rPr lang="ru-RU" dirty="0"/>
              <a:t> проезд, дом 10, Торговый Центр «Спас»</a:t>
            </a:r>
          </a:p>
          <a:p>
            <a:pPr marL="0" indent="0">
              <a:buNone/>
            </a:pPr>
            <a:r>
              <a:rPr lang="ru-RU" dirty="0"/>
              <a:t>Площадь помещений: 1865,7 </a:t>
            </a:r>
            <a:r>
              <a:rPr lang="ru-RU" dirty="0" err="1"/>
              <a:t>кв.м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/>
              <a:t>Планируется к открытию в 2015 году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1"/>
            <a:ext cx="4392487" cy="299354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107" y="1556791"/>
            <a:ext cx="4370350" cy="29935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6095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Центр государственных услуг района </a:t>
            </a:r>
            <a:r>
              <a:rPr lang="ru-RU" dirty="0" err="1" smtClean="0"/>
              <a:t>Строгино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4" name="Объект 2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 Количество окон приема – 53</a:t>
            </a:r>
          </a:p>
          <a:p>
            <a:endParaRPr lang="ru-RU" dirty="0" smtClean="0"/>
          </a:p>
          <a:p>
            <a:r>
              <a:rPr lang="ru-RU" dirty="0" smtClean="0"/>
              <a:t>2.  Количество сотрудников – 65</a:t>
            </a:r>
          </a:p>
          <a:p>
            <a:endParaRPr lang="ru-RU" dirty="0" smtClean="0"/>
          </a:p>
          <a:p>
            <a:r>
              <a:rPr lang="ru-RU" dirty="0" smtClean="0"/>
              <a:t>3.  Количество государственных услуг, предоставленных в   </a:t>
            </a:r>
          </a:p>
          <a:p>
            <a:pPr>
              <a:buNone/>
            </a:pPr>
            <a:r>
              <a:rPr lang="ru-RU" dirty="0" smtClean="0"/>
              <a:t>            2015 году – 241053</a:t>
            </a:r>
          </a:p>
          <a:p>
            <a:endParaRPr lang="ru-RU" dirty="0" smtClean="0"/>
          </a:p>
          <a:p>
            <a:r>
              <a:rPr lang="ru-RU" dirty="0" smtClean="0"/>
              <a:t>4.  Ежедневное количество посетителей – более 1000 чел.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0843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Единый стандарт обслуживания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085806" y="3663837"/>
            <a:ext cx="6972388" cy="5306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ДОПОЛНИТЕЛЬНЫЕ ВОЗМОЖНОСТИ</a:t>
            </a:r>
            <a:endParaRPr lang="ru-RU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043055" y="1556792"/>
            <a:ext cx="86908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Детский уголок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2296566" y="1664514"/>
            <a:ext cx="118094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Гардеробы</a:t>
            </a:r>
            <a:endParaRPr lang="ru-RU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717723" y="1664514"/>
            <a:ext cx="118094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Лифты</a:t>
            </a:r>
            <a:endParaRPr lang="ru-RU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6876256" y="1556792"/>
            <a:ext cx="172819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Зона электронных услуг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188073" y="1556792"/>
            <a:ext cx="180034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Маломобильные группы</a:t>
            </a:r>
            <a:endParaRPr lang="ru-RU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539552" y="5858108"/>
            <a:ext cx="153728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Банкоматы</a:t>
            </a:r>
            <a:br>
              <a:rPr lang="ru-RU" sz="1400" dirty="0" smtClean="0"/>
            </a:br>
            <a:r>
              <a:rPr lang="ru-RU" sz="1400" dirty="0" smtClean="0"/>
              <a:t>и терминалы</a:t>
            </a:r>
            <a:endParaRPr lang="ru-RU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2622239" y="5786830"/>
            <a:ext cx="153728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Копирование документов</a:t>
            </a:r>
            <a:endParaRPr lang="ru-RU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4827658" y="5786830"/>
            <a:ext cx="153728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Фото </a:t>
            </a:r>
            <a:br>
              <a:rPr lang="ru-RU" sz="1400" dirty="0" smtClean="0"/>
            </a:br>
            <a:r>
              <a:rPr lang="ru-RU" sz="1400" dirty="0" smtClean="0"/>
              <a:t>на документы</a:t>
            </a:r>
            <a:endParaRPr lang="ru-RU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6905411" y="5786830"/>
            <a:ext cx="166988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Аппараты </a:t>
            </a:r>
            <a:r>
              <a:rPr lang="ru-RU" sz="1400" dirty="0"/>
              <a:t>с едой и напитками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V="1">
            <a:off x="1308194" y="4194480"/>
            <a:ext cx="0" cy="921277"/>
          </a:xfrm>
          <a:prstGeom prst="line">
            <a:avLst/>
          </a:prstGeom>
          <a:ln w="127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1308194" y="2761914"/>
            <a:ext cx="0" cy="921277"/>
          </a:xfrm>
          <a:prstGeom prst="line">
            <a:avLst/>
          </a:prstGeom>
          <a:ln w="127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2916234" y="2761914"/>
            <a:ext cx="0" cy="921277"/>
          </a:xfrm>
          <a:prstGeom prst="line">
            <a:avLst/>
          </a:prstGeom>
          <a:ln w="127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4524274" y="2761914"/>
            <a:ext cx="0" cy="921277"/>
          </a:xfrm>
          <a:prstGeom prst="line">
            <a:avLst/>
          </a:prstGeom>
          <a:ln w="127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V="1">
            <a:off x="6132314" y="2761914"/>
            <a:ext cx="0" cy="921277"/>
          </a:xfrm>
          <a:prstGeom prst="line">
            <a:avLst/>
          </a:prstGeom>
          <a:ln w="127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V="1">
            <a:off x="7740352" y="2761914"/>
            <a:ext cx="0" cy="921277"/>
          </a:xfrm>
          <a:prstGeom prst="line">
            <a:avLst/>
          </a:prstGeom>
          <a:ln w="127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07" y="2284860"/>
            <a:ext cx="7905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190" y="2280097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561" y="2280097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932" y="2280097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302" y="2280097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144" y="4716741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1" name="Прямая соединительная линия 50"/>
          <p:cNvCxnSpPr/>
          <p:nvPr/>
        </p:nvCxnSpPr>
        <p:spPr>
          <a:xfrm flipV="1">
            <a:off x="3436510" y="4194480"/>
            <a:ext cx="0" cy="921277"/>
          </a:xfrm>
          <a:prstGeom prst="line">
            <a:avLst/>
          </a:prstGeom>
          <a:ln w="127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V="1">
            <a:off x="5596300" y="4194480"/>
            <a:ext cx="0" cy="921277"/>
          </a:xfrm>
          <a:prstGeom prst="line">
            <a:avLst/>
          </a:prstGeom>
          <a:ln w="127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V="1">
            <a:off x="7740352" y="4194480"/>
            <a:ext cx="0" cy="921277"/>
          </a:xfrm>
          <a:prstGeom prst="line">
            <a:avLst/>
          </a:prstGeom>
          <a:ln w="127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197" y="4716741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250" y="4716741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302" y="4716741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6812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36444" y="5013128"/>
            <a:ext cx="2372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sz="2000" b="1" dirty="0" smtClean="0">
                <a:solidFill>
                  <a:schemeClr val="accent1"/>
                </a:solidFill>
              </a:rPr>
              <a:t>Компьютерные курсы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8000" y="648000"/>
            <a:ext cx="7848000" cy="518619"/>
          </a:xfrm>
        </p:spPr>
        <p:txBody>
          <a:bodyPr>
            <a:normAutofit/>
          </a:bodyPr>
          <a:lstStyle/>
          <a:p>
            <a:r>
              <a:rPr lang="ru-RU" dirty="0"/>
              <a:t>Центр </a:t>
            </a:r>
            <a:r>
              <a:rPr lang="ru-RU" dirty="0" err="1"/>
              <a:t>госуслуг</a:t>
            </a:r>
            <a:r>
              <a:rPr lang="ru-RU" dirty="0"/>
              <a:t> – центр </a:t>
            </a:r>
            <a:r>
              <a:rPr lang="ru-RU" dirty="0" smtClean="0"/>
              <a:t>притяжения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27584" y="3663837"/>
            <a:ext cx="7488832" cy="5306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ОРГАНИЗАЦИЯ МЕРОПРИЯТИЙ ДЛЯ ЖИТЕЛЕЙ РАЙОНА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5182405"/>
            <a:ext cx="1942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ts val="1200"/>
              </a:spcBef>
            </a:pPr>
            <a:r>
              <a:rPr lang="ru-RU" b="1" dirty="0" smtClean="0">
                <a:solidFill>
                  <a:schemeClr val="accent1"/>
                </a:solidFill>
              </a:rPr>
              <a:t>Мастер-классы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13017" y="5182405"/>
            <a:ext cx="1319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ts val="1200"/>
              </a:spcBef>
            </a:pPr>
            <a:r>
              <a:rPr lang="ru-RU" b="1" dirty="0" smtClean="0">
                <a:solidFill>
                  <a:schemeClr val="accent1"/>
                </a:solidFill>
              </a:rPr>
              <a:t>Выставки</a:t>
            </a:r>
            <a:endParaRPr lang="ru-RU" b="1" dirty="0">
              <a:solidFill>
                <a:schemeClr val="accent1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3392693" y="4936911"/>
            <a:ext cx="0" cy="8603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624941" y="4936911"/>
            <a:ext cx="0" cy="8603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1308194" y="2761914"/>
            <a:ext cx="0" cy="921277"/>
          </a:xfrm>
          <a:prstGeom prst="line">
            <a:avLst/>
          </a:prstGeom>
          <a:ln w="127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2916234" y="2761914"/>
            <a:ext cx="0" cy="921277"/>
          </a:xfrm>
          <a:prstGeom prst="line">
            <a:avLst/>
          </a:prstGeom>
          <a:ln w="127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4524274" y="2761914"/>
            <a:ext cx="0" cy="921277"/>
          </a:xfrm>
          <a:prstGeom prst="line">
            <a:avLst/>
          </a:prstGeom>
          <a:ln w="127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6132314" y="2761914"/>
            <a:ext cx="0" cy="921277"/>
          </a:xfrm>
          <a:prstGeom prst="line">
            <a:avLst/>
          </a:prstGeom>
          <a:ln w="127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7740352" y="2761914"/>
            <a:ext cx="0" cy="921277"/>
          </a:xfrm>
          <a:prstGeom prst="line">
            <a:avLst/>
          </a:prstGeom>
          <a:ln w="127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696723" y="1556792"/>
            <a:ext cx="165510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Дискуссионные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2296566" y="1556792"/>
            <a:ext cx="118094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Обучающие</a:t>
            </a:r>
            <a:endParaRPr lang="ru-RU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717723" y="1556792"/>
            <a:ext cx="118094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Культурные</a:t>
            </a:r>
            <a:endParaRPr lang="ru-RU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6876256" y="1556792"/>
            <a:ext cx="172819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И многие другие</a:t>
            </a:r>
            <a:endParaRPr lang="ru-RU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5188073" y="1556792"/>
            <a:ext cx="180034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Детские</a:t>
            </a:r>
            <a:endParaRPr lang="ru-RU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291" y="2050457"/>
            <a:ext cx="887044" cy="59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910" y="2033129"/>
            <a:ext cx="701946" cy="674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421" y="1972648"/>
            <a:ext cx="851785" cy="74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61253"/>
            <a:ext cx="680761" cy="37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52" y="1987275"/>
            <a:ext cx="72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02503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отрудник\Desktop\Рабочие файлы\15-05-21_презентация_СЗАО\img\images+icons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705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Московский стандарт </a:t>
            </a:r>
            <a:r>
              <a:rPr lang="ru-RU" dirty="0" err="1" smtClean="0"/>
              <a:t>госуслуг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635896" y="1772816"/>
            <a:ext cx="5364160" cy="43653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В сентябре 2014 года мэром Москвы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С.С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Собяниным</a:t>
            </a:r>
            <a:r>
              <a:rPr lang="ru-RU" dirty="0">
                <a:solidFill>
                  <a:schemeClr val="bg1"/>
                </a:solidFill>
              </a:rPr>
              <a:t> был утвержден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ru-RU" dirty="0">
                <a:solidFill>
                  <a:schemeClr val="bg1"/>
                </a:solidFill>
              </a:rPr>
              <a:t>Московский стандарт </a:t>
            </a:r>
            <a:r>
              <a:rPr lang="ru-RU" dirty="0" err="1">
                <a:solidFill>
                  <a:schemeClr val="bg1"/>
                </a:solidFill>
              </a:rPr>
              <a:t>госуслуг</a:t>
            </a:r>
            <a:r>
              <a:rPr lang="ru-RU" dirty="0">
                <a:solidFill>
                  <a:schemeClr val="bg1"/>
                </a:solidFill>
              </a:rPr>
              <a:t>».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Единый свод правил включает в себя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8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основных пунктов: </a:t>
            </a:r>
          </a:p>
          <a:p>
            <a:pPr marL="0" indent="0" fontAlgn="base">
              <a:buNone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lvl="0" fontAlgn="base">
              <a:spcBef>
                <a:spcPts val="800"/>
              </a:spcBef>
              <a:buClr>
                <a:schemeClr val="bg1"/>
              </a:buClr>
              <a:buSzPct val="110000"/>
              <a:buFont typeface="+mj-lt"/>
              <a:buAutoNum type="arabicPeriod"/>
            </a:pPr>
            <a:r>
              <a:rPr lang="ru-RU" cap="none" dirty="0" smtClean="0">
                <a:solidFill>
                  <a:schemeClr val="accent6">
                    <a:lumMod val="50000"/>
                  </a:schemeClr>
                </a:solidFill>
              </a:rPr>
              <a:t>Клиент всегда прав  </a:t>
            </a:r>
          </a:p>
          <a:p>
            <a:pPr lvl="0" fontAlgn="base">
              <a:spcBef>
                <a:spcPts val="800"/>
              </a:spcBef>
              <a:buClr>
                <a:schemeClr val="bg1"/>
              </a:buClr>
              <a:buSzPct val="110000"/>
              <a:buFont typeface="+mj-lt"/>
              <a:buAutoNum type="arabicPeriod"/>
            </a:pPr>
            <a:r>
              <a:rPr lang="ru-RU" cap="none" dirty="0" smtClean="0">
                <a:solidFill>
                  <a:schemeClr val="accent6">
                    <a:lumMod val="50000"/>
                  </a:schemeClr>
                </a:solidFill>
              </a:rPr>
              <a:t>Главное – профессионализм </a:t>
            </a:r>
          </a:p>
          <a:p>
            <a:pPr fontAlgn="base">
              <a:spcBef>
                <a:spcPts val="800"/>
              </a:spcBef>
              <a:buClr>
                <a:schemeClr val="bg1"/>
              </a:buClr>
              <a:buSzPct val="110000"/>
              <a:buFont typeface="+mj-lt"/>
              <a:buAutoNum type="arabicPeriod"/>
            </a:pPr>
            <a:r>
              <a:rPr lang="ru-RU" cap="none" dirty="0" smtClean="0">
                <a:solidFill>
                  <a:schemeClr val="accent6">
                    <a:lumMod val="50000"/>
                  </a:schemeClr>
                </a:solidFill>
              </a:rPr>
              <a:t>Беречь время клиента </a:t>
            </a:r>
          </a:p>
          <a:p>
            <a:pPr lvl="0" fontAlgn="base">
              <a:spcBef>
                <a:spcPts val="800"/>
              </a:spcBef>
              <a:buClr>
                <a:schemeClr val="bg1"/>
              </a:buClr>
              <a:buSzPct val="110000"/>
              <a:buFont typeface="+mj-lt"/>
              <a:buAutoNum type="arabicPeriod"/>
            </a:pPr>
            <a:r>
              <a:rPr lang="ru-RU" cap="none" dirty="0" smtClean="0">
                <a:solidFill>
                  <a:schemeClr val="accent6">
                    <a:lumMod val="50000"/>
                  </a:schemeClr>
                </a:solidFill>
              </a:rPr>
              <a:t>Выслушать, услышать, помочь</a:t>
            </a:r>
          </a:p>
          <a:p>
            <a:pPr fontAlgn="base">
              <a:spcBef>
                <a:spcPts val="800"/>
              </a:spcBef>
              <a:buClr>
                <a:schemeClr val="bg1"/>
              </a:buClr>
              <a:buSzPct val="110000"/>
              <a:buFont typeface="+mj-lt"/>
              <a:buAutoNum type="arabicPeriod"/>
            </a:pPr>
            <a:r>
              <a:rPr lang="ru-RU" cap="none" dirty="0" smtClean="0">
                <a:solidFill>
                  <a:schemeClr val="accent6">
                    <a:lumMod val="50000"/>
                  </a:schemeClr>
                </a:solidFill>
              </a:rPr>
              <a:t>Доступность и удобство </a:t>
            </a:r>
          </a:p>
          <a:p>
            <a:pPr fontAlgn="base">
              <a:spcBef>
                <a:spcPts val="800"/>
              </a:spcBef>
              <a:buClr>
                <a:schemeClr val="bg1"/>
              </a:buClr>
              <a:buSzPct val="110000"/>
              <a:buFont typeface="+mj-lt"/>
              <a:buAutoNum type="arabicPeriod"/>
            </a:pPr>
            <a:r>
              <a:rPr lang="ru-RU" cap="none" dirty="0" smtClean="0">
                <a:solidFill>
                  <a:schemeClr val="accent6">
                    <a:lumMod val="50000"/>
                  </a:schemeClr>
                </a:solidFill>
              </a:rPr>
              <a:t>Дружелюбие и приветливость </a:t>
            </a:r>
          </a:p>
          <a:p>
            <a:pPr fontAlgn="base">
              <a:spcBef>
                <a:spcPts val="800"/>
              </a:spcBef>
              <a:buClr>
                <a:schemeClr val="bg1"/>
              </a:buClr>
              <a:buSzPct val="110000"/>
              <a:buFont typeface="+mj-lt"/>
              <a:buAutoNum type="arabicPeriod"/>
            </a:pPr>
            <a:r>
              <a:rPr lang="ru-RU" cap="none" dirty="0" smtClean="0">
                <a:solidFill>
                  <a:schemeClr val="accent6">
                    <a:lumMod val="50000"/>
                  </a:schemeClr>
                </a:solidFill>
              </a:rPr>
              <a:t>Личная ответственность за качество работы </a:t>
            </a:r>
          </a:p>
          <a:p>
            <a:pPr fontAlgn="base">
              <a:spcBef>
                <a:spcPts val="800"/>
              </a:spcBef>
              <a:buClr>
                <a:schemeClr val="bg1"/>
              </a:buClr>
              <a:buSzPct val="110000"/>
              <a:buFont typeface="+mj-lt"/>
              <a:buAutoNum type="arabicPeriod"/>
            </a:pPr>
            <a:r>
              <a:rPr lang="ru-RU" cap="none" dirty="0" smtClean="0">
                <a:solidFill>
                  <a:schemeClr val="accent6">
                    <a:lumMod val="50000"/>
                  </a:schemeClr>
                </a:solidFill>
              </a:rPr>
              <a:t>Помощь людям с удовольствием и гордостью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 </a:t>
            </a:r>
          </a:p>
          <a:p>
            <a:pPr marL="0" indent="0" fontAlgn="base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9207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dirty="0" smtClean="0"/>
              <a:t>Управление очередями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9"/>
          </p:nvPr>
        </p:nvSpPr>
        <p:spPr/>
        <p:txBody>
          <a:bodyPr/>
          <a:lstStyle/>
          <a:p>
            <a:r>
              <a:rPr lang="ru-RU" dirty="0" smtClean="0"/>
              <a:t>в центрах </a:t>
            </a:r>
            <a:r>
              <a:rPr lang="ru-RU" dirty="0" err="1" smtClean="0"/>
              <a:t>госуслуг</a:t>
            </a:r>
            <a:r>
              <a:rPr lang="ru-RU" dirty="0" smtClean="0"/>
              <a:t> Москвы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34158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Динамика очередей</a:t>
            </a:r>
            <a:br>
              <a:rPr lang="ru-RU" dirty="0" smtClean="0"/>
            </a:br>
            <a:r>
              <a:rPr lang="ru-RU" dirty="0" smtClean="0">
                <a:solidFill>
                  <a:schemeClr val="accent1"/>
                </a:solidFill>
              </a:rPr>
              <a:t>в центрах </a:t>
            </a:r>
            <a:r>
              <a:rPr lang="ru-RU" dirty="0" err="1" smtClean="0">
                <a:solidFill>
                  <a:schemeClr val="accent1"/>
                </a:solidFill>
              </a:rPr>
              <a:t>госуслуг</a:t>
            </a:r>
            <a:r>
              <a:rPr lang="ru-RU" dirty="0" smtClean="0">
                <a:solidFill>
                  <a:schemeClr val="accent1"/>
                </a:solidFill>
              </a:rPr>
              <a:t> Москвы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7" y="2060848"/>
            <a:ext cx="4049182" cy="432047"/>
          </a:xfrm>
          <a:solidFill>
            <a:schemeClr val="accent5"/>
          </a:solidFill>
        </p:spPr>
        <p:txBody>
          <a:bodyPr tIns="0" anchor="ctr">
            <a:normAutofit/>
          </a:bodyPr>
          <a:lstStyle/>
          <a:p>
            <a:pPr marL="0" indent="0" algn="ctr"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2013 год</a:t>
            </a: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90" y="2988510"/>
            <a:ext cx="2438127" cy="2489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762940"/>
            <a:ext cx="108012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4732749" y="2060848"/>
            <a:ext cx="4159731" cy="432047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2015 год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2954697" y="3303000"/>
            <a:ext cx="605772" cy="432047"/>
          </a:xfrm>
          <a:prstGeom prst="rect">
            <a:avLst/>
          </a:prstGeom>
          <a:noFill/>
        </p:spPr>
        <p:txBody>
          <a:bodyPr vert="horz" lIns="0" tIns="0" rIns="0" bIns="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80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3594685" y="3364613"/>
            <a:ext cx="943099" cy="30881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Из 100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991" y="2726936"/>
            <a:ext cx="1116124" cy="1116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265" y="2738370"/>
            <a:ext cx="720080" cy="271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3488461" y="3815978"/>
            <a:ext cx="1155547" cy="693463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Ждали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&gt; 15 </a:t>
            </a:r>
            <a:r>
              <a:rPr lang="ru-RU" sz="1600" dirty="0" smtClean="0">
                <a:solidFill>
                  <a:schemeClr val="tx1"/>
                </a:solidFill>
              </a:rPr>
              <a:t>мин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7380312" y="3303000"/>
            <a:ext cx="605772" cy="432047"/>
          </a:xfrm>
          <a:prstGeom prst="rect">
            <a:avLst/>
          </a:prstGeom>
          <a:noFill/>
        </p:spPr>
        <p:txBody>
          <a:bodyPr vert="horz" lIns="0" tIns="0" rIns="0" bIns="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ru-RU" sz="2400" dirty="0" smtClean="0"/>
              <a:t>1</a:t>
            </a:r>
            <a:endParaRPr lang="ru-RU" sz="2400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7092280" y="3815978"/>
            <a:ext cx="1155547" cy="693463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Ждет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&gt; 15 </a:t>
            </a:r>
            <a:r>
              <a:rPr lang="ru-RU" sz="1600" dirty="0" smtClean="0">
                <a:solidFill>
                  <a:schemeClr val="tx1"/>
                </a:solidFill>
              </a:rPr>
              <a:t>мин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7916602" y="3364613"/>
            <a:ext cx="943099" cy="30881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vert="horz" lIns="0" tIns="0" rIns="0" bIns="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Из 500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544592"/>
            <a:ext cx="1052760" cy="105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861" y="5544592"/>
            <a:ext cx="1052760" cy="105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Объект 2"/>
          <p:cNvSpPr txBox="1">
            <a:spLocks/>
          </p:cNvSpPr>
          <p:nvPr/>
        </p:nvSpPr>
        <p:spPr>
          <a:xfrm>
            <a:off x="2632449" y="5817842"/>
            <a:ext cx="1795535" cy="506261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ru-RU" sz="1600" cap="none" dirty="0" smtClean="0">
                <a:solidFill>
                  <a:schemeClr val="tx1"/>
                </a:solidFill>
              </a:rPr>
              <a:t>Среднее время ожидания</a:t>
            </a:r>
            <a:endParaRPr lang="ru-RU" sz="1600" cap="none" dirty="0">
              <a:solidFill>
                <a:schemeClr val="tx1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929994" y="5634416"/>
            <a:ext cx="625782" cy="873112"/>
            <a:chOff x="1569954" y="5652232"/>
            <a:chExt cx="625782" cy="873112"/>
          </a:xfrm>
        </p:grpSpPr>
        <p:sp>
          <p:nvSpPr>
            <p:cNvPr id="19" name="Объект 2"/>
            <p:cNvSpPr txBox="1">
              <a:spLocks/>
            </p:cNvSpPr>
            <p:nvPr/>
          </p:nvSpPr>
          <p:spPr>
            <a:xfrm>
              <a:off x="1569954" y="5652232"/>
              <a:ext cx="625782" cy="693463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0" tIns="0" rIns="0" bIns="0" rtlCol="0" anchor="ctr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ru-RU" sz="3600" cap="none" dirty="0" smtClean="0">
                  <a:solidFill>
                    <a:schemeClr val="accent2"/>
                  </a:solidFill>
                </a:rPr>
                <a:t>40</a:t>
              </a:r>
              <a:endParaRPr lang="ru-RU" sz="3600" cap="none" dirty="0">
                <a:solidFill>
                  <a:schemeClr val="accent2"/>
                </a:solidFill>
              </a:endParaRPr>
            </a:p>
          </p:txBody>
        </p:sp>
        <p:sp>
          <p:nvSpPr>
            <p:cNvPr id="20" name="Объект 2"/>
            <p:cNvSpPr txBox="1">
              <a:spLocks/>
            </p:cNvSpPr>
            <p:nvPr/>
          </p:nvSpPr>
          <p:spPr>
            <a:xfrm>
              <a:off x="1569954" y="6164537"/>
              <a:ext cx="625782" cy="360807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0" tIns="0" rIns="0" bIns="0" rtlCol="0" anchor="ctr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ru-RU" sz="1600" cap="none" dirty="0" smtClean="0">
                  <a:solidFill>
                    <a:schemeClr val="accent2"/>
                  </a:solidFill>
                </a:rPr>
                <a:t>мин</a:t>
              </a:r>
              <a:endParaRPr lang="ru-RU" sz="1600" cap="none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1" name="Объект 2"/>
          <p:cNvSpPr txBox="1">
            <a:spLocks/>
          </p:cNvSpPr>
          <p:nvPr/>
        </p:nvSpPr>
        <p:spPr>
          <a:xfrm>
            <a:off x="6952929" y="5817842"/>
            <a:ext cx="1795535" cy="506261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ru-RU" sz="1600" cap="none" dirty="0" smtClean="0">
                <a:solidFill>
                  <a:schemeClr val="tx1"/>
                </a:solidFill>
              </a:rPr>
              <a:t>Среднее время ожидания</a:t>
            </a:r>
            <a:endParaRPr lang="ru-RU" sz="1600" cap="none" dirty="0">
              <a:solidFill>
                <a:schemeClr val="tx1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6250474" y="5634416"/>
            <a:ext cx="625782" cy="873112"/>
            <a:chOff x="6240594" y="5652232"/>
            <a:chExt cx="625782" cy="873112"/>
          </a:xfrm>
        </p:grpSpPr>
        <p:sp>
          <p:nvSpPr>
            <p:cNvPr id="22" name="Объект 2"/>
            <p:cNvSpPr txBox="1">
              <a:spLocks/>
            </p:cNvSpPr>
            <p:nvPr/>
          </p:nvSpPr>
          <p:spPr>
            <a:xfrm>
              <a:off x="6240594" y="5652232"/>
              <a:ext cx="625782" cy="693463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0" tIns="0" rIns="0" bIns="0" rtlCol="0" anchor="ctr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ru-RU" sz="3600" cap="none" dirty="0" smtClean="0"/>
                <a:t>3</a:t>
              </a:r>
              <a:endParaRPr lang="ru-RU" sz="3600" cap="none" dirty="0"/>
            </a:p>
          </p:txBody>
        </p:sp>
        <p:sp>
          <p:nvSpPr>
            <p:cNvPr id="23" name="Объект 2"/>
            <p:cNvSpPr txBox="1">
              <a:spLocks/>
            </p:cNvSpPr>
            <p:nvPr/>
          </p:nvSpPr>
          <p:spPr>
            <a:xfrm>
              <a:off x="6240594" y="6164537"/>
              <a:ext cx="625782" cy="360807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0" tIns="0" rIns="0" bIns="0" rtlCol="0" anchor="ctr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ru-RU" sz="1600" cap="none" dirty="0" smtClean="0"/>
                <a:t>мин</a:t>
              </a:r>
              <a:endParaRPr lang="ru-RU" sz="1600" cap="none" dirty="0"/>
            </a:p>
          </p:txBody>
        </p:sp>
      </p:grpSp>
      <p:sp>
        <p:nvSpPr>
          <p:cNvPr id="27" name="Равнобедренный треугольник 26"/>
          <p:cNvSpPr/>
          <p:nvPr/>
        </p:nvSpPr>
        <p:spPr>
          <a:xfrm rot="5400000">
            <a:off x="4380590" y="2117514"/>
            <a:ext cx="432046" cy="318717"/>
          </a:xfrm>
          <a:prstGeom prst="triangle">
            <a:avLst/>
          </a:prstGeom>
          <a:ln>
            <a:solidFill>
              <a:schemeClr val="accent5"/>
            </a:solidFill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5400000">
            <a:off x="4676083" y="2117514"/>
            <a:ext cx="432046" cy="318717"/>
          </a:xfrm>
          <a:prstGeom prst="triangle">
            <a:avLst/>
          </a:prstGeom>
          <a:ln>
            <a:solidFill>
              <a:schemeClr val="accent5"/>
            </a:solidFill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80671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628800"/>
            <a:ext cx="4576136" cy="5229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567864" y="1628800"/>
            <a:ext cx="4576136" cy="5229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Центры </a:t>
            </a:r>
            <a:r>
              <a:rPr lang="ru-RU" dirty="0" err="1" smtClean="0"/>
              <a:t>госуслуг</a:t>
            </a:r>
            <a:r>
              <a:rPr lang="ru-RU" dirty="0" smtClean="0"/>
              <a:t> Москвы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8000" y="1944000"/>
            <a:ext cx="3491952" cy="8369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Оптимизация внутренних процессов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3"/>
          </p:nvPr>
        </p:nvSpPr>
        <p:spPr>
          <a:xfrm>
            <a:off x="5292080" y="1944001"/>
            <a:ext cx="3528392" cy="90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</a:rPr>
              <a:t>Оптимизация потока посетителей</a:t>
            </a:r>
          </a:p>
        </p:txBody>
      </p:sp>
      <p:pic>
        <p:nvPicPr>
          <p:cNvPr id="8195" name="Picture 3" descr="C:\Users\Сотрудник\Desktop\Рабочие файлы\15-05-21_презентация_СЗАО\img\images+icons-0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883" t="7824" r="4132" b="8550"/>
          <a:stretch/>
        </p:blipFill>
        <p:spPr bwMode="auto">
          <a:xfrm>
            <a:off x="398913" y="2848677"/>
            <a:ext cx="3890771" cy="38164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Сотрудник\Desktop\Рабочие файлы\15-05-21_презентация_СЗАО\img\images+icons-0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897" b="25191"/>
          <a:stretch/>
        </p:blipFill>
        <p:spPr bwMode="auto">
          <a:xfrm>
            <a:off x="4790461" y="3140968"/>
            <a:ext cx="4322136" cy="29612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82749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0" y="2276872"/>
            <a:ext cx="3996008" cy="3617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Оптимизация внутренних процессов</a:t>
            </a:r>
          </a:p>
          <a:p>
            <a:pPr marL="0" indent="0">
              <a:buNone/>
            </a:pPr>
            <a:endParaRPr lang="ru-RU" sz="3600" dirty="0"/>
          </a:p>
        </p:txBody>
      </p:sp>
      <p:pic>
        <p:nvPicPr>
          <p:cNvPr id="6" name="Picture 3" descr="C:\Users\Сотрудник\Desktop\Рабочие файлы\15-05-21_презентация_СЗАО\img\images+icons-0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883" t="7824" r="4132" b="8550"/>
          <a:stretch/>
        </p:blipFill>
        <p:spPr bwMode="auto">
          <a:xfrm>
            <a:off x="398912" y="2276872"/>
            <a:ext cx="3890771" cy="38164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646386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2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кст + пиктограмма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Шмуцтитульный слайд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Титульный, заключительный слайд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3608</TotalTime>
  <Words>517</Words>
  <Application>Microsoft Office PowerPoint</Application>
  <PresentationFormat>Экран (4:3)</PresentationFormat>
  <Paragraphs>156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Тема2</vt:lpstr>
      <vt:lpstr>Текст + пиктограмма</vt:lpstr>
      <vt:lpstr>Шмуцтитульный слайд</vt:lpstr>
      <vt:lpstr>Титульный, заключительный слайд</vt:lpstr>
      <vt:lpstr>Центр государственных услуг района Строгино </vt:lpstr>
      <vt:lpstr>Слайд 2</vt:lpstr>
      <vt:lpstr>Единый стандарт обслуживания</vt:lpstr>
      <vt:lpstr>Центр госуслуг – центр притяжения</vt:lpstr>
      <vt:lpstr>Московский стандарт госуслуг</vt:lpstr>
      <vt:lpstr>Управление очередями</vt:lpstr>
      <vt:lpstr>Динамика очередей в центрах госуслуг Москвы</vt:lpstr>
      <vt:lpstr>Центры госуслуг Москвы</vt:lpstr>
      <vt:lpstr>Слайд 9</vt:lpstr>
      <vt:lpstr>Центры госуслуг Москвы Оперативные меры</vt:lpstr>
      <vt:lpstr>Центры госуслуг Москвы</vt:lpstr>
      <vt:lpstr>Центры госуслуг Москвы</vt:lpstr>
      <vt:lpstr>Слайд 13</vt:lpstr>
      <vt:lpstr>Центры госуслуг Москвы Выбери день и время посещения</vt:lpstr>
      <vt:lpstr>Центры госуслуг Москвы Дополнительные возможности</vt:lpstr>
      <vt:lpstr>Центры госуслуг Москвы Планы</vt:lpstr>
      <vt:lpstr>Формула успеха руководителя центра госуслуг Москвы</vt:lpstr>
      <vt:lpstr>Центры госуслуг СЗАО</vt:lpstr>
      <vt:lpstr>Центр госуслуг района «Хорошево-Мневники» </vt:lpstr>
      <vt:lpstr>Центр госуслуг районов «Северное и Южное Тушино» </vt:lpstr>
      <vt:lpstr>Центр госуслуг района «Куркино»</vt:lpstr>
      <vt:lpstr>Центр госуслуг района «Покровское-Стрешнево» </vt:lpstr>
      <vt:lpstr>Центр госуслуг района «Щукино» </vt:lpstr>
      <vt:lpstr>Центр госуслуг района «Строгино»</vt:lpstr>
      <vt:lpstr>Центр госуслуг района «Митино» </vt:lpstr>
      <vt:lpstr>Центр государственных услуг района Строгино </vt:lpstr>
    </vt:vector>
  </TitlesOfParts>
  <Company>KGU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Video</dc:creator>
  <cp:lastModifiedBy>mfc</cp:lastModifiedBy>
  <cp:revision>228</cp:revision>
  <cp:lastPrinted>2015-05-26T11:01:09Z</cp:lastPrinted>
  <dcterms:created xsi:type="dcterms:W3CDTF">2013-12-20T10:21:15Z</dcterms:created>
  <dcterms:modified xsi:type="dcterms:W3CDTF">2016-02-25T05:13:44Z</dcterms:modified>
</cp:coreProperties>
</file>